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454" r:id="rId3"/>
    <p:sldId id="448" r:id="rId4"/>
    <p:sldId id="3546" r:id="rId5"/>
    <p:sldId id="3557" r:id="rId6"/>
    <p:sldId id="3568" r:id="rId7"/>
    <p:sldId id="3547" r:id="rId8"/>
    <p:sldId id="3548" r:id="rId9"/>
    <p:sldId id="3549" r:id="rId10"/>
    <p:sldId id="3550" r:id="rId11"/>
    <p:sldId id="3551" r:id="rId12"/>
    <p:sldId id="3552" r:id="rId13"/>
    <p:sldId id="3553" r:id="rId14"/>
    <p:sldId id="3554" r:id="rId15"/>
    <p:sldId id="3555" r:id="rId16"/>
    <p:sldId id="3556" r:id="rId17"/>
    <p:sldId id="3558" r:id="rId18"/>
    <p:sldId id="3562" r:id="rId19"/>
    <p:sldId id="3559" r:id="rId20"/>
    <p:sldId id="3567" r:id="rId21"/>
    <p:sldId id="3563" r:id="rId22"/>
    <p:sldId id="3564" r:id="rId23"/>
    <p:sldId id="3565" r:id="rId24"/>
    <p:sldId id="3566" r:id="rId25"/>
    <p:sldId id="268" r:id="rId26"/>
    <p:sldId id="3570" r:id="rId27"/>
    <p:sldId id="3569" r:id="rId28"/>
  </p:sldIdLst>
  <p:sldSz cx="12192000" cy="6858000"/>
  <p:notesSz cx="6797675" cy="9926638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wQW90Wg9B6twsZqUqxRD46V/C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4"/>
  </p:normalViewPr>
  <p:slideViewPr>
    <p:cSldViewPr snapToGrid="0">
      <p:cViewPr varScale="1">
        <p:scale>
          <a:sx n="90" d="100"/>
          <a:sy n="90" d="100"/>
        </p:scale>
        <p:origin x="224" y="864"/>
      </p:cViewPr>
      <p:guideLst>
        <p:guide orient="horz" pos="1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6125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1:notes"/>
          <p:cNvSpPr txBox="1">
            <a:spLocks noGrp="1"/>
          </p:cNvSpPr>
          <p:nvPr>
            <p:ph type="sldNum" idx="12"/>
          </p:nvPr>
        </p:nvSpPr>
        <p:spPr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fld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201-0BE3-7648-8A3F-27CD7F652C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9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7:notes"/>
          <p:cNvSpPr txBox="1">
            <a:spLocks noGrp="1"/>
          </p:cNvSpPr>
          <p:nvPr>
            <p:ph type="sldNum" idx="12"/>
          </p:nvPr>
        </p:nvSpPr>
        <p:spPr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</a:t>
            </a:fld>
            <a:endParaRPr sz="13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 A" type="title">
  <p:cSld name="TITL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7200" y="5715000"/>
            <a:ext cx="3611488" cy="56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9"/>
          <p:cNvPicPr preferRelativeResize="0"/>
          <p:nvPr/>
        </p:nvPicPr>
        <p:blipFill rotWithShape="1">
          <a:blip r:embed="rId3">
            <a:alphaModFix amt="50000"/>
          </a:blip>
          <a:srcRect l="993" r="6173" b="6724"/>
          <a:stretch/>
        </p:blipFill>
        <p:spPr>
          <a:xfrm>
            <a:off x="0" y="0"/>
            <a:ext cx="12192001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838200" y="1295400"/>
            <a:ext cx="6172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838200" y="2743200"/>
            <a:ext cx="6172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6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20" name="Google Shape;20;p9"/>
          <p:cNvCxnSpPr/>
          <p:nvPr/>
        </p:nvCxnSpPr>
        <p:spPr>
          <a:xfrm>
            <a:off x="914400" y="2590800"/>
            <a:ext cx="2057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18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Bar">
    <p:bg>
      <p:bgPr>
        <a:solidFill>
          <a:srgbClr val="F3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nar Slide_01">
    <p:bg>
      <p:bgPr>
        <a:gradFill flip="none" rotWithShape="1">
          <a:gsLst>
            <a:gs pos="100000">
              <a:schemeClr val="tx2">
                <a:lumMod val="75000"/>
                <a:lumOff val="25000"/>
              </a:schemeClr>
            </a:gs>
            <a:gs pos="1000">
              <a:schemeClr val="tx2">
                <a:lumMod val="50271"/>
              </a:schemeClr>
            </a:gs>
            <a:gs pos="35000">
              <a:schemeClr val="tx2">
                <a:lumMod val="75000"/>
              </a:schemeClr>
            </a:gs>
            <a:gs pos="69000">
              <a:schemeClr val="tx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E4ACBC0-4674-6FBD-CBDB-7F1366F98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65760"/>
            <a:ext cx="8979754" cy="6400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Manrope Light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sz="4400" b="0" i="0" dirty="0">
                <a:latin typeface="Manrope Light" pitchFamily="2" charset="0"/>
              </a:rPr>
              <a:t>Headings Build the Structure of the Slide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FC6BB41-23AD-D2A4-9B06-43A4E91AC9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923" y="1866900"/>
            <a:ext cx="9982200" cy="11099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anrope Light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At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Tellus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Volutpat</a:t>
            </a:r>
            <a:r>
              <a:rPr lang="en-US" dirty="0"/>
              <a:t> ac </a:t>
            </a:r>
            <a:r>
              <a:rPr lang="en-US" dirty="0" err="1"/>
              <a:t>tincidunt</a:t>
            </a:r>
            <a:r>
              <a:rPr lang="en-US" dirty="0"/>
              <a:t> vitae semper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16996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11277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457200" y="2590800"/>
            <a:ext cx="112776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 B">
  <p:cSld name="Title Slide - Opt B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13"/>
          <p:cNvSpPr txBox="1">
            <a:spLocks noGrp="1"/>
          </p:cNvSpPr>
          <p:nvPr>
            <p:ph type="ctrTitle"/>
          </p:nvPr>
        </p:nvSpPr>
        <p:spPr>
          <a:xfrm>
            <a:off x="838200" y="2286000"/>
            <a:ext cx="6172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ubTitle" idx="1"/>
          </p:nvPr>
        </p:nvSpPr>
        <p:spPr>
          <a:xfrm>
            <a:off x="838200" y="3810000"/>
            <a:ext cx="61722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35" name="Google Shape;35;p13"/>
          <p:cNvCxnSpPr/>
          <p:nvPr/>
        </p:nvCxnSpPr>
        <p:spPr>
          <a:xfrm>
            <a:off x="914400" y="3657600"/>
            <a:ext cx="2057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" name="Google Shape;3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7200" y="5715000"/>
            <a:ext cx="3611488" cy="56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Content">
  <p:cSld name="Title-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457200" y="2590800"/>
            <a:ext cx="112776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11277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0" name="Google Shape;40;p14"/>
          <p:cNvCxnSpPr/>
          <p:nvPr/>
        </p:nvCxnSpPr>
        <p:spPr>
          <a:xfrm>
            <a:off x="533400" y="457200"/>
            <a:ext cx="2057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Content-Subtitle">
  <p:cSld name="Title-Content-Sub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2590800"/>
            <a:ext cx="112776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11277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Century Gothic"/>
              <a:buNone/>
              <a:defRPr sz="2667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None/>
              <a:defRPr sz="2133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2133"/>
              <a:buFont typeface="Calibri"/>
              <a:buNone/>
              <a:defRPr sz="2133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95000"/>
              </a:lnSpc>
              <a:spcBef>
                <a:spcPts val="533"/>
              </a:spcBef>
              <a:spcAft>
                <a:spcPts val="533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11277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5" name="Google Shape;45;p15"/>
          <p:cNvCxnSpPr/>
          <p:nvPr/>
        </p:nvCxnSpPr>
        <p:spPr>
          <a:xfrm>
            <a:off x="533400" y="457200"/>
            <a:ext cx="2057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ontent-Subtitle">
  <p:cSld name="2 Column Content-Sub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457201" y="2057399"/>
            <a:ext cx="541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Century Gothic"/>
              <a:buNone/>
              <a:defRPr sz="2667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None/>
              <a:defRPr sz="2133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2133"/>
              <a:buFont typeface="Calibri"/>
              <a:buNone/>
              <a:defRPr sz="2133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95000"/>
              </a:lnSpc>
              <a:spcBef>
                <a:spcPts val="533"/>
              </a:spcBef>
              <a:spcAft>
                <a:spcPts val="533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6299200" y="2057400"/>
            <a:ext cx="5435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Century Gothic"/>
              <a:buNone/>
              <a:defRPr sz="2667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None/>
              <a:defRPr sz="2133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2133"/>
              <a:buFont typeface="Calibri"/>
              <a:buNone/>
              <a:defRPr sz="2133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95000"/>
              </a:lnSpc>
              <a:spcBef>
                <a:spcPts val="533"/>
              </a:spcBef>
              <a:spcAft>
                <a:spcPts val="533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54102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810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810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81000" algn="l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2400"/>
              <a:buFont typeface="Century Gothic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4"/>
          </p:nvPr>
        </p:nvSpPr>
        <p:spPr>
          <a:xfrm>
            <a:off x="6303435" y="2514600"/>
            <a:ext cx="54315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810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810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81000" algn="l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2400"/>
              <a:buFont typeface="Century Gothic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11277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2" name="Google Shape;52;p16"/>
          <p:cNvCxnSpPr/>
          <p:nvPr/>
        </p:nvCxnSpPr>
        <p:spPr>
          <a:xfrm>
            <a:off x="533400" y="457200"/>
            <a:ext cx="2057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 Only">
  <p:cSld name="Title-Sub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11277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11277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Century Gothic"/>
              <a:buNone/>
              <a:defRPr sz="2667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None/>
              <a:defRPr sz="2133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2133"/>
              <a:buFont typeface="Calibri"/>
              <a:buNone/>
              <a:defRPr sz="2133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95000"/>
              </a:lnSpc>
              <a:spcBef>
                <a:spcPts val="533"/>
              </a:spcBef>
              <a:spcAft>
                <a:spcPts val="533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56" name="Google Shape;56;p17"/>
          <p:cNvCxnSpPr/>
          <p:nvPr/>
        </p:nvCxnSpPr>
        <p:spPr>
          <a:xfrm>
            <a:off x="533400" y="457200"/>
            <a:ext cx="2057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Layout">
  <p:cSld name="Left Title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533400" y="1905000"/>
            <a:ext cx="5130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1"/>
          </p:nvPr>
        </p:nvSpPr>
        <p:spPr>
          <a:xfrm>
            <a:off x="533400" y="1219200"/>
            <a:ext cx="51309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Century Gothic"/>
              <a:buNone/>
              <a:defRPr sz="2667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None/>
              <a:defRPr sz="2133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2133"/>
              <a:buFont typeface="Calibri"/>
              <a:buNone/>
              <a:defRPr sz="2133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95000"/>
              </a:lnSpc>
              <a:spcBef>
                <a:spcPts val="533"/>
              </a:spcBef>
              <a:spcAft>
                <a:spcPts val="533"/>
              </a:spcAft>
              <a:buClr>
                <a:schemeClr val="accent1"/>
              </a:buClr>
              <a:buSzPts val="2133"/>
              <a:buFont typeface="Century Gothic"/>
              <a:buNone/>
              <a:defRPr sz="2133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60" name="Google Shape;60;p18"/>
          <p:cNvCxnSpPr/>
          <p:nvPr/>
        </p:nvCxnSpPr>
        <p:spPr>
          <a:xfrm>
            <a:off x="533400" y="1752600"/>
            <a:ext cx="2057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body" idx="1"/>
          </p:nvPr>
        </p:nvSpPr>
        <p:spPr>
          <a:xfrm>
            <a:off x="457200" y="2590800"/>
            <a:ext cx="112776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/>
          <p:nvPr/>
        </p:nvSpPr>
        <p:spPr>
          <a:xfrm>
            <a:off x="0" y="6492463"/>
            <a:ext cx="685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105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11277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56910" y="6477000"/>
            <a:ext cx="1630290" cy="2549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hyperlink" Target="http://www.csoandy.com/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838200" y="1763669"/>
            <a:ext cx="10896600" cy="135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9 Answers Your CISO Prospect Needs</a:t>
            </a:r>
            <a:br>
              <a:rPr lang="en-US" dirty="0"/>
            </a:br>
            <a:r>
              <a:rPr lang="en-US" sz="3200" dirty="0"/>
              <a:t>A Content Strategy Template</a:t>
            </a:r>
            <a:endParaRPr sz="3200" dirty="0"/>
          </a:p>
        </p:txBody>
      </p:sp>
      <p:sp>
        <p:nvSpPr>
          <p:cNvPr id="67" name="Google Shape;67;p1"/>
          <p:cNvSpPr txBox="1"/>
          <p:nvPr/>
        </p:nvSpPr>
        <p:spPr>
          <a:xfrm>
            <a:off x="838200" y="5562600"/>
            <a:ext cx="617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Andy Ellis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20"/>
              <a:buFont typeface="Noto Sans Symbols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Operating Partner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96E41E-D3C1-555B-4405-B0C908792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5121166"/>
            <a:ext cx="1736834" cy="17368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0830EB-235D-2762-EEF7-3D37A1CACCA9}"/>
              </a:ext>
            </a:extLst>
          </p:cNvPr>
          <p:cNvSpPr/>
          <p:nvPr/>
        </p:nvSpPr>
        <p:spPr>
          <a:xfrm>
            <a:off x="4736216" y="310896"/>
            <a:ext cx="5018604" cy="1748459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Sometimes CISOs don’t own all security problems.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19D488-0AFD-D3B7-3F70-8227D93F4A9E}"/>
              </a:ext>
            </a:extLst>
          </p:cNvPr>
          <p:cNvSpPr/>
          <p:nvPr/>
        </p:nvSpPr>
        <p:spPr>
          <a:xfrm>
            <a:off x="2505125" y="3756097"/>
            <a:ext cx="2809445" cy="208509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365760" rIns="0" bIns="182880" anchor="t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Whose toes would I step on if I tackled this problem?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E2288CF7-1AFE-C4E8-E126-4F86C1D87B53}"/>
              </a:ext>
            </a:extLst>
          </p:cNvPr>
          <p:cNvSpPr/>
          <p:nvPr/>
        </p:nvSpPr>
        <p:spPr>
          <a:xfrm flipV="1">
            <a:off x="4992599" y="310895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CF58F5-67ED-BAD3-12B4-63A35F001117}"/>
              </a:ext>
            </a:extLst>
          </p:cNvPr>
          <p:cNvSpPr/>
          <p:nvPr/>
        </p:nvSpPr>
        <p:spPr>
          <a:xfrm>
            <a:off x="8282153" y="2272833"/>
            <a:ext cx="3322976" cy="378197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a peer be embarrassed?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needs to buy in to a solution?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there political capital to tackle this problem?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640DF-32A3-0075-0DFB-46A5BB22AA32}"/>
              </a:ext>
            </a:extLst>
          </p:cNvPr>
          <p:cNvSpPr txBox="1"/>
          <p:nvPr/>
        </p:nvSpPr>
        <p:spPr>
          <a:xfrm>
            <a:off x="310896" y="310896"/>
            <a:ext cx="3463935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44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44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A1079-97EE-27E0-D40C-3186B73F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5" y="2812553"/>
            <a:ext cx="1629289" cy="1608667"/>
          </a:xfrm>
          <a:prstGeom prst="rect">
            <a:avLst/>
          </a:prstGeom>
        </p:spPr>
      </p:pic>
      <p:sp>
        <p:nvSpPr>
          <p:cNvPr id="9" name="Rectangle: Top Corners Rounded 40">
            <a:extLst>
              <a:ext uri="{FF2B5EF4-FFF2-40B4-BE49-F238E27FC236}">
                <a16:creationId xmlns:a16="http://schemas.microsoft.com/office/drawing/2014/main" id="{51E67E06-94F2-31AB-EDAD-4158E3658F0B}"/>
              </a:ext>
            </a:extLst>
          </p:cNvPr>
          <p:cNvSpPr/>
          <p:nvPr/>
        </p:nvSpPr>
        <p:spPr>
          <a:xfrm flipV="1">
            <a:off x="2725349" y="3768119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Top Corners Rounded 40">
            <a:extLst>
              <a:ext uri="{FF2B5EF4-FFF2-40B4-BE49-F238E27FC236}">
                <a16:creationId xmlns:a16="http://schemas.microsoft.com/office/drawing/2014/main" id="{2336CFC0-5CD9-8866-4FBA-815F7846014C}"/>
              </a:ext>
            </a:extLst>
          </p:cNvPr>
          <p:cNvSpPr/>
          <p:nvPr/>
        </p:nvSpPr>
        <p:spPr>
          <a:xfrm flipV="1">
            <a:off x="8661532" y="2274060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 descr="Question Mark with solid fill">
            <a:extLst>
              <a:ext uri="{FF2B5EF4-FFF2-40B4-BE49-F238E27FC236}">
                <a16:creationId xmlns:a16="http://schemas.microsoft.com/office/drawing/2014/main" id="{796B1116-C9C8-3A48-3645-1FEF317A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3925" y="300172"/>
            <a:ext cx="503018" cy="503018"/>
          </a:xfrm>
          <a:prstGeom prst="rect">
            <a:avLst/>
          </a:prstGeom>
        </p:spPr>
      </p:pic>
      <p:pic>
        <p:nvPicPr>
          <p:cNvPr id="55" name="Graphic 54" descr="Thought bubble with solid fill">
            <a:extLst>
              <a:ext uri="{FF2B5EF4-FFF2-40B4-BE49-F238E27FC236}">
                <a16:creationId xmlns:a16="http://schemas.microsoft.com/office/drawing/2014/main" id="{43235308-2C04-AC50-1E2E-48030CE32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338" y="3719933"/>
            <a:ext cx="562232" cy="562232"/>
          </a:xfrm>
          <a:prstGeom prst="rect">
            <a:avLst/>
          </a:prstGeom>
        </p:spPr>
      </p:pic>
      <p:pic>
        <p:nvPicPr>
          <p:cNvPr id="57" name="Graphic 56" descr="Checklist with solid fill">
            <a:extLst>
              <a:ext uri="{FF2B5EF4-FFF2-40B4-BE49-F238E27FC236}">
                <a16:creationId xmlns:a16="http://schemas.microsoft.com/office/drawing/2014/main" id="{D1489EC9-E43F-E841-9796-55B5E06CF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9530" y="2309535"/>
            <a:ext cx="503018" cy="503018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B2A912A-C40A-22F1-5CDD-3AD70F6B162B}"/>
              </a:ext>
            </a:extLst>
          </p:cNvPr>
          <p:cNvSpPr/>
          <p:nvPr/>
        </p:nvSpPr>
        <p:spPr>
          <a:xfrm>
            <a:off x="-273408" y="1185125"/>
            <a:ext cx="3342430" cy="20850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think the CISO owns the problem?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A29C4E-4CC2-5727-5A6E-FEC21A279D12}"/>
              </a:ext>
            </a:extLst>
          </p:cNvPr>
          <p:cNvSpPr txBox="1"/>
          <p:nvPr/>
        </p:nvSpPr>
        <p:spPr>
          <a:xfrm>
            <a:off x="4055712" y="6181110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17BD3-1E3A-D9F6-BF33-636D1B298505}"/>
              </a:ext>
            </a:extLst>
          </p:cNvPr>
          <p:cNvSpPr txBox="1"/>
          <p:nvPr/>
        </p:nvSpPr>
        <p:spPr>
          <a:xfrm>
            <a:off x="2766174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91122B-B119-6839-D48A-44DA4EE1E582}"/>
              </a:ext>
            </a:extLst>
          </p:cNvPr>
          <p:cNvSpPr txBox="1"/>
          <p:nvPr/>
        </p:nvSpPr>
        <p:spPr>
          <a:xfrm>
            <a:off x="1476636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F0F3CA-70E3-EE9F-244E-BE9CDDDA8D95}"/>
              </a:ext>
            </a:extLst>
          </p:cNvPr>
          <p:cNvSpPr txBox="1"/>
          <p:nvPr/>
        </p:nvSpPr>
        <p:spPr>
          <a:xfrm>
            <a:off x="187098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779675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0830EB-235D-2762-EEF7-3D37A1CACCA9}"/>
              </a:ext>
            </a:extLst>
          </p:cNvPr>
          <p:cNvSpPr/>
          <p:nvPr/>
        </p:nvSpPr>
        <p:spPr>
          <a:xfrm>
            <a:off x="4736216" y="310896"/>
            <a:ext cx="5018604" cy="1748459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Sometimes other stakeholders really worry about a problem – but other times, they see the CISO as the problem.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19D488-0AFD-D3B7-3F70-8227D93F4A9E}"/>
              </a:ext>
            </a:extLst>
          </p:cNvPr>
          <p:cNvSpPr/>
          <p:nvPr/>
        </p:nvSpPr>
        <p:spPr>
          <a:xfrm>
            <a:off x="2505125" y="3756097"/>
            <a:ext cx="2809445" cy="208509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365760" rIns="0" bIns="182880" anchor="t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education do I need to do about this problem?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E2288CF7-1AFE-C4E8-E126-4F86C1D87B53}"/>
              </a:ext>
            </a:extLst>
          </p:cNvPr>
          <p:cNvSpPr/>
          <p:nvPr/>
        </p:nvSpPr>
        <p:spPr>
          <a:xfrm flipV="1">
            <a:off x="4992599" y="310895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CF58F5-67ED-BAD3-12B4-63A35F001117}"/>
              </a:ext>
            </a:extLst>
          </p:cNvPr>
          <p:cNvSpPr/>
          <p:nvPr/>
        </p:nvSpPr>
        <p:spPr>
          <a:xfrm>
            <a:off x="8282153" y="2272833"/>
            <a:ext cx="3322976" cy="378197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this viewed as compliance?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this problem seen as too esoteric?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fixing this be seen as disruptive to business plans?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640DF-32A3-0075-0DFB-46A5BB22AA32}"/>
              </a:ext>
            </a:extLst>
          </p:cNvPr>
          <p:cNvSpPr txBox="1"/>
          <p:nvPr/>
        </p:nvSpPr>
        <p:spPr>
          <a:xfrm>
            <a:off x="310896" y="310896"/>
            <a:ext cx="2868303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A1079-97EE-27E0-D40C-3186B73F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5" y="2812553"/>
            <a:ext cx="1629289" cy="1608667"/>
          </a:xfrm>
          <a:prstGeom prst="rect">
            <a:avLst/>
          </a:prstGeom>
        </p:spPr>
      </p:pic>
      <p:sp>
        <p:nvSpPr>
          <p:cNvPr id="9" name="Rectangle: Top Corners Rounded 40">
            <a:extLst>
              <a:ext uri="{FF2B5EF4-FFF2-40B4-BE49-F238E27FC236}">
                <a16:creationId xmlns:a16="http://schemas.microsoft.com/office/drawing/2014/main" id="{51E67E06-94F2-31AB-EDAD-4158E3658F0B}"/>
              </a:ext>
            </a:extLst>
          </p:cNvPr>
          <p:cNvSpPr/>
          <p:nvPr/>
        </p:nvSpPr>
        <p:spPr>
          <a:xfrm flipV="1">
            <a:off x="2725349" y="3768119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Top Corners Rounded 40">
            <a:extLst>
              <a:ext uri="{FF2B5EF4-FFF2-40B4-BE49-F238E27FC236}">
                <a16:creationId xmlns:a16="http://schemas.microsoft.com/office/drawing/2014/main" id="{2336CFC0-5CD9-8866-4FBA-815F7846014C}"/>
              </a:ext>
            </a:extLst>
          </p:cNvPr>
          <p:cNvSpPr/>
          <p:nvPr/>
        </p:nvSpPr>
        <p:spPr>
          <a:xfrm flipV="1">
            <a:off x="8661532" y="2274060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 descr="Question Mark with solid fill">
            <a:extLst>
              <a:ext uri="{FF2B5EF4-FFF2-40B4-BE49-F238E27FC236}">
                <a16:creationId xmlns:a16="http://schemas.microsoft.com/office/drawing/2014/main" id="{796B1116-C9C8-3A48-3645-1FEF317A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3925" y="300172"/>
            <a:ext cx="503018" cy="503018"/>
          </a:xfrm>
          <a:prstGeom prst="rect">
            <a:avLst/>
          </a:prstGeom>
        </p:spPr>
      </p:pic>
      <p:pic>
        <p:nvPicPr>
          <p:cNvPr id="55" name="Graphic 54" descr="Thought bubble with solid fill">
            <a:extLst>
              <a:ext uri="{FF2B5EF4-FFF2-40B4-BE49-F238E27FC236}">
                <a16:creationId xmlns:a16="http://schemas.microsoft.com/office/drawing/2014/main" id="{43235308-2C04-AC50-1E2E-48030CE32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338" y="3719933"/>
            <a:ext cx="562232" cy="562232"/>
          </a:xfrm>
          <a:prstGeom prst="rect">
            <a:avLst/>
          </a:prstGeom>
        </p:spPr>
      </p:pic>
      <p:pic>
        <p:nvPicPr>
          <p:cNvPr id="57" name="Graphic 56" descr="Checklist with solid fill">
            <a:extLst>
              <a:ext uri="{FF2B5EF4-FFF2-40B4-BE49-F238E27FC236}">
                <a16:creationId xmlns:a16="http://schemas.microsoft.com/office/drawing/2014/main" id="{D1489EC9-E43F-E841-9796-55B5E06CF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9530" y="2309535"/>
            <a:ext cx="503018" cy="503018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B2A912A-C40A-22F1-5CDD-3AD70F6B162B}"/>
              </a:ext>
            </a:extLst>
          </p:cNvPr>
          <p:cNvSpPr/>
          <p:nvPr/>
        </p:nvSpPr>
        <p:spPr>
          <a:xfrm>
            <a:off x="-273408" y="1185125"/>
            <a:ext cx="3342430" cy="20850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else cares about the problem?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8947AE-7B04-067B-9115-9AC6589383EF}"/>
              </a:ext>
            </a:extLst>
          </p:cNvPr>
          <p:cNvSpPr txBox="1"/>
          <p:nvPr/>
        </p:nvSpPr>
        <p:spPr>
          <a:xfrm>
            <a:off x="5345250" y="6179586"/>
            <a:ext cx="1501499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18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18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D028F-57AC-1758-0FDD-F8B72B505578}"/>
              </a:ext>
            </a:extLst>
          </p:cNvPr>
          <p:cNvSpPr txBox="1"/>
          <p:nvPr/>
        </p:nvSpPr>
        <p:spPr>
          <a:xfrm>
            <a:off x="4055712" y="6192833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DD1FF-583C-598D-D4CD-F6DCA76DF5B7}"/>
              </a:ext>
            </a:extLst>
          </p:cNvPr>
          <p:cNvSpPr txBox="1"/>
          <p:nvPr/>
        </p:nvSpPr>
        <p:spPr>
          <a:xfrm>
            <a:off x="2766174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E24C63-687A-0E54-CB22-65967B08FA30}"/>
              </a:ext>
            </a:extLst>
          </p:cNvPr>
          <p:cNvSpPr txBox="1"/>
          <p:nvPr/>
        </p:nvSpPr>
        <p:spPr>
          <a:xfrm>
            <a:off x="1476636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CBD389-A15A-2322-EAD2-9B7D8BAE6480}"/>
              </a:ext>
            </a:extLst>
          </p:cNvPr>
          <p:cNvSpPr txBox="1"/>
          <p:nvPr/>
        </p:nvSpPr>
        <p:spPr>
          <a:xfrm>
            <a:off x="187098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700558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0830EB-235D-2762-EEF7-3D37A1CACCA9}"/>
              </a:ext>
            </a:extLst>
          </p:cNvPr>
          <p:cNvSpPr/>
          <p:nvPr/>
        </p:nvSpPr>
        <p:spPr>
          <a:xfrm>
            <a:off x="4736216" y="310896"/>
            <a:ext cx="5018604" cy="1748459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solution: people, process, and tools?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19D488-0AFD-D3B7-3F70-8227D93F4A9E}"/>
              </a:ext>
            </a:extLst>
          </p:cNvPr>
          <p:cNvSpPr/>
          <p:nvPr/>
        </p:nvSpPr>
        <p:spPr>
          <a:xfrm>
            <a:off x="2505125" y="3756097"/>
            <a:ext cx="2809445" cy="208509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365760" rIns="0" bIns="182880" anchor="t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well do I expect this to address the problem?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E2288CF7-1AFE-C4E8-E126-4F86C1D87B53}"/>
              </a:ext>
            </a:extLst>
          </p:cNvPr>
          <p:cNvSpPr/>
          <p:nvPr/>
        </p:nvSpPr>
        <p:spPr>
          <a:xfrm flipV="1">
            <a:off x="4992599" y="310895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CF58F5-67ED-BAD3-12B4-63A35F001117}"/>
              </a:ext>
            </a:extLst>
          </p:cNvPr>
          <p:cNvSpPr/>
          <p:nvPr/>
        </p:nvSpPr>
        <p:spPr>
          <a:xfrm>
            <a:off x="8282153" y="2272833"/>
            <a:ext cx="3322976" cy="378197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there evidence this works?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this rooted in buzzwords, or fact?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this solve one problem, or many?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640DF-32A3-0075-0DFB-46A5BB22AA32}"/>
              </a:ext>
            </a:extLst>
          </p:cNvPr>
          <p:cNvSpPr txBox="1"/>
          <p:nvPr/>
        </p:nvSpPr>
        <p:spPr>
          <a:xfrm>
            <a:off x="310896" y="310896"/>
            <a:ext cx="2868303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A1079-97EE-27E0-D40C-3186B73F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5" y="2812553"/>
            <a:ext cx="1629289" cy="1608667"/>
          </a:xfrm>
          <a:prstGeom prst="rect">
            <a:avLst/>
          </a:prstGeom>
        </p:spPr>
      </p:pic>
      <p:sp>
        <p:nvSpPr>
          <p:cNvPr id="9" name="Rectangle: Top Corners Rounded 40">
            <a:extLst>
              <a:ext uri="{FF2B5EF4-FFF2-40B4-BE49-F238E27FC236}">
                <a16:creationId xmlns:a16="http://schemas.microsoft.com/office/drawing/2014/main" id="{51E67E06-94F2-31AB-EDAD-4158E3658F0B}"/>
              </a:ext>
            </a:extLst>
          </p:cNvPr>
          <p:cNvSpPr/>
          <p:nvPr/>
        </p:nvSpPr>
        <p:spPr>
          <a:xfrm flipV="1">
            <a:off x="2725349" y="3768119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Top Corners Rounded 40">
            <a:extLst>
              <a:ext uri="{FF2B5EF4-FFF2-40B4-BE49-F238E27FC236}">
                <a16:creationId xmlns:a16="http://schemas.microsoft.com/office/drawing/2014/main" id="{2336CFC0-5CD9-8866-4FBA-815F7846014C}"/>
              </a:ext>
            </a:extLst>
          </p:cNvPr>
          <p:cNvSpPr/>
          <p:nvPr/>
        </p:nvSpPr>
        <p:spPr>
          <a:xfrm flipV="1">
            <a:off x="8661532" y="2274060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 descr="Question Mark with solid fill">
            <a:extLst>
              <a:ext uri="{FF2B5EF4-FFF2-40B4-BE49-F238E27FC236}">
                <a16:creationId xmlns:a16="http://schemas.microsoft.com/office/drawing/2014/main" id="{796B1116-C9C8-3A48-3645-1FEF317A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3925" y="300172"/>
            <a:ext cx="503018" cy="503018"/>
          </a:xfrm>
          <a:prstGeom prst="rect">
            <a:avLst/>
          </a:prstGeom>
        </p:spPr>
      </p:pic>
      <p:pic>
        <p:nvPicPr>
          <p:cNvPr id="55" name="Graphic 54" descr="Thought bubble with solid fill">
            <a:extLst>
              <a:ext uri="{FF2B5EF4-FFF2-40B4-BE49-F238E27FC236}">
                <a16:creationId xmlns:a16="http://schemas.microsoft.com/office/drawing/2014/main" id="{43235308-2C04-AC50-1E2E-48030CE32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338" y="3719933"/>
            <a:ext cx="562232" cy="562232"/>
          </a:xfrm>
          <a:prstGeom prst="rect">
            <a:avLst/>
          </a:prstGeom>
        </p:spPr>
      </p:pic>
      <p:pic>
        <p:nvPicPr>
          <p:cNvPr id="57" name="Graphic 56" descr="Checklist with solid fill">
            <a:extLst>
              <a:ext uri="{FF2B5EF4-FFF2-40B4-BE49-F238E27FC236}">
                <a16:creationId xmlns:a16="http://schemas.microsoft.com/office/drawing/2014/main" id="{D1489EC9-E43F-E841-9796-55B5E06CF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9530" y="2309535"/>
            <a:ext cx="503018" cy="503018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B2A912A-C40A-22F1-5CDD-3AD70F6B162B}"/>
              </a:ext>
            </a:extLst>
          </p:cNvPr>
          <p:cNvSpPr/>
          <p:nvPr/>
        </p:nvSpPr>
        <p:spPr>
          <a:xfrm>
            <a:off x="-273408" y="1185125"/>
            <a:ext cx="3342430" cy="20850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can I solve this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C0B18-7F8C-4E9D-6920-EAA9D7FFD8F8}"/>
              </a:ext>
            </a:extLst>
          </p:cNvPr>
          <p:cNvSpPr txBox="1"/>
          <p:nvPr/>
        </p:nvSpPr>
        <p:spPr>
          <a:xfrm>
            <a:off x="6892974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5950D-D9E1-B9A9-A311-E9CFD35F7231}"/>
              </a:ext>
            </a:extLst>
          </p:cNvPr>
          <p:cNvSpPr txBox="1"/>
          <p:nvPr/>
        </p:nvSpPr>
        <p:spPr>
          <a:xfrm>
            <a:off x="5345250" y="6179586"/>
            <a:ext cx="1501499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18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18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1D9DC5-57C8-C8D4-5319-845F40445B6B}"/>
              </a:ext>
            </a:extLst>
          </p:cNvPr>
          <p:cNvSpPr txBox="1"/>
          <p:nvPr/>
        </p:nvSpPr>
        <p:spPr>
          <a:xfrm>
            <a:off x="4055712" y="6181110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7C09C-7ACB-1A23-A7DF-877DE37F29F6}"/>
              </a:ext>
            </a:extLst>
          </p:cNvPr>
          <p:cNvSpPr txBox="1"/>
          <p:nvPr/>
        </p:nvSpPr>
        <p:spPr>
          <a:xfrm>
            <a:off x="2766174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1975-75AF-0C7B-7DEE-EF39C4D996F6}"/>
              </a:ext>
            </a:extLst>
          </p:cNvPr>
          <p:cNvSpPr txBox="1"/>
          <p:nvPr/>
        </p:nvSpPr>
        <p:spPr>
          <a:xfrm>
            <a:off x="1476636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AE999-4F7E-1BBE-0A3F-0C67771677B1}"/>
              </a:ext>
            </a:extLst>
          </p:cNvPr>
          <p:cNvSpPr txBox="1"/>
          <p:nvPr/>
        </p:nvSpPr>
        <p:spPr>
          <a:xfrm>
            <a:off x="187098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538169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0830EB-235D-2762-EEF7-3D37A1CACCA9}"/>
              </a:ext>
            </a:extLst>
          </p:cNvPr>
          <p:cNvSpPr/>
          <p:nvPr/>
        </p:nvSpPr>
        <p:spPr>
          <a:xfrm>
            <a:off x="4736216" y="310896"/>
            <a:ext cx="5018604" cy="1748459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solutions look great on paper but are too expensive to implement.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19D488-0AFD-D3B7-3F70-8227D93F4A9E}"/>
              </a:ext>
            </a:extLst>
          </p:cNvPr>
          <p:cNvSpPr/>
          <p:nvPr/>
        </p:nvSpPr>
        <p:spPr>
          <a:xfrm>
            <a:off x="2505125" y="3756097"/>
            <a:ext cx="2809445" cy="208509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365760" rIns="0" bIns="182880" anchor="t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our organization accept this solution?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E2288CF7-1AFE-C4E8-E126-4F86C1D87B53}"/>
              </a:ext>
            </a:extLst>
          </p:cNvPr>
          <p:cNvSpPr/>
          <p:nvPr/>
        </p:nvSpPr>
        <p:spPr>
          <a:xfrm flipV="1">
            <a:off x="4992599" y="310895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CF58F5-67ED-BAD3-12B4-63A35F001117}"/>
              </a:ext>
            </a:extLst>
          </p:cNvPr>
          <p:cNvSpPr/>
          <p:nvPr/>
        </p:nvSpPr>
        <p:spPr>
          <a:xfrm>
            <a:off x="8282153" y="2272833"/>
            <a:ext cx="3322976" cy="378197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long is integration?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quickly do we see results?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support does it take?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are process bottlenecks?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640DF-32A3-0075-0DFB-46A5BB22AA32}"/>
              </a:ext>
            </a:extLst>
          </p:cNvPr>
          <p:cNvSpPr txBox="1"/>
          <p:nvPr/>
        </p:nvSpPr>
        <p:spPr>
          <a:xfrm>
            <a:off x="310896" y="310896"/>
            <a:ext cx="2868303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A1079-97EE-27E0-D40C-3186B73F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5" y="2812553"/>
            <a:ext cx="1629289" cy="1608667"/>
          </a:xfrm>
          <a:prstGeom prst="rect">
            <a:avLst/>
          </a:prstGeom>
        </p:spPr>
      </p:pic>
      <p:sp>
        <p:nvSpPr>
          <p:cNvPr id="9" name="Rectangle: Top Corners Rounded 40">
            <a:extLst>
              <a:ext uri="{FF2B5EF4-FFF2-40B4-BE49-F238E27FC236}">
                <a16:creationId xmlns:a16="http://schemas.microsoft.com/office/drawing/2014/main" id="{51E67E06-94F2-31AB-EDAD-4158E3658F0B}"/>
              </a:ext>
            </a:extLst>
          </p:cNvPr>
          <p:cNvSpPr/>
          <p:nvPr/>
        </p:nvSpPr>
        <p:spPr>
          <a:xfrm flipV="1">
            <a:off x="2725349" y="3768119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Top Corners Rounded 40">
            <a:extLst>
              <a:ext uri="{FF2B5EF4-FFF2-40B4-BE49-F238E27FC236}">
                <a16:creationId xmlns:a16="http://schemas.microsoft.com/office/drawing/2014/main" id="{2336CFC0-5CD9-8866-4FBA-815F7846014C}"/>
              </a:ext>
            </a:extLst>
          </p:cNvPr>
          <p:cNvSpPr/>
          <p:nvPr/>
        </p:nvSpPr>
        <p:spPr>
          <a:xfrm flipV="1">
            <a:off x="8661532" y="2274060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 descr="Question Mark with solid fill">
            <a:extLst>
              <a:ext uri="{FF2B5EF4-FFF2-40B4-BE49-F238E27FC236}">
                <a16:creationId xmlns:a16="http://schemas.microsoft.com/office/drawing/2014/main" id="{796B1116-C9C8-3A48-3645-1FEF317A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3925" y="300172"/>
            <a:ext cx="503018" cy="503018"/>
          </a:xfrm>
          <a:prstGeom prst="rect">
            <a:avLst/>
          </a:prstGeom>
        </p:spPr>
      </p:pic>
      <p:pic>
        <p:nvPicPr>
          <p:cNvPr id="55" name="Graphic 54" descr="Thought bubble with solid fill">
            <a:extLst>
              <a:ext uri="{FF2B5EF4-FFF2-40B4-BE49-F238E27FC236}">
                <a16:creationId xmlns:a16="http://schemas.microsoft.com/office/drawing/2014/main" id="{43235308-2C04-AC50-1E2E-48030CE32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338" y="3719933"/>
            <a:ext cx="562232" cy="562232"/>
          </a:xfrm>
          <a:prstGeom prst="rect">
            <a:avLst/>
          </a:prstGeom>
        </p:spPr>
      </p:pic>
      <p:pic>
        <p:nvPicPr>
          <p:cNvPr id="57" name="Graphic 56" descr="Checklist with solid fill">
            <a:extLst>
              <a:ext uri="{FF2B5EF4-FFF2-40B4-BE49-F238E27FC236}">
                <a16:creationId xmlns:a16="http://schemas.microsoft.com/office/drawing/2014/main" id="{D1489EC9-E43F-E841-9796-55B5E06CF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9530" y="2309535"/>
            <a:ext cx="503018" cy="503018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B2A912A-C40A-22F1-5CDD-3AD70F6B162B}"/>
              </a:ext>
            </a:extLst>
          </p:cNvPr>
          <p:cNvSpPr/>
          <p:nvPr/>
        </p:nvSpPr>
        <p:spPr>
          <a:xfrm>
            <a:off x="-273408" y="1185125"/>
            <a:ext cx="3342430" cy="20850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Is this solution tractable?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F1DB7-6DC7-BEC9-FDB7-F3B8C013B634}"/>
              </a:ext>
            </a:extLst>
          </p:cNvPr>
          <p:cNvSpPr txBox="1"/>
          <p:nvPr/>
        </p:nvSpPr>
        <p:spPr>
          <a:xfrm>
            <a:off x="8182512" y="616774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6AEC7-A6E7-8D62-059B-D6847DF4DA82}"/>
              </a:ext>
            </a:extLst>
          </p:cNvPr>
          <p:cNvSpPr txBox="1"/>
          <p:nvPr/>
        </p:nvSpPr>
        <p:spPr>
          <a:xfrm>
            <a:off x="6892974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7AF0C-78BE-37EC-3B06-1B4D5BB54865}"/>
              </a:ext>
            </a:extLst>
          </p:cNvPr>
          <p:cNvSpPr txBox="1"/>
          <p:nvPr/>
        </p:nvSpPr>
        <p:spPr>
          <a:xfrm>
            <a:off x="5345250" y="6179586"/>
            <a:ext cx="1501499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18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18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9592E-CDA7-5C9F-9AF2-3EB655ED273C}"/>
              </a:ext>
            </a:extLst>
          </p:cNvPr>
          <p:cNvSpPr txBox="1"/>
          <p:nvPr/>
        </p:nvSpPr>
        <p:spPr>
          <a:xfrm>
            <a:off x="4055712" y="6181110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CB410-F901-BED3-90F5-D4468B804351}"/>
              </a:ext>
            </a:extLst>
          </p:cNvPr>
          <p:cNvSpPr txBox="1"/>
          <p:nvPr/>
        </p:nvSpPr>
        <p:spPr>
          <a:xfrm>
            <a:off x="2766174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1F31A-BE14-5DC5-C337-98BCCAEEE2CD}"/>
              </a:ext>
            </a:extLst>
          </p:cNvPr>
          <p:cNvSpPr txBox="1"/>
          <p:nvPr/>
        </p:nvSpPr>
        <p:spPr>
          <a:xfrm>
            <a:off x="1476636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A2345-575B-2AFD-20EE-9A8BB5504431}"/>
              </a:ext>
            </a:extLst>
          </p:cNvPr>
          <p:cNvSpPr txBox="1"/>
          <p:nvPr/>
        </p:nvSpPr>
        <p:spPr>
          <a:xfrm>
            <a:off x="187098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911190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0830EB-235D-2762-EEF7-3D37A1CACCA9}"/>
              </a:ext>
            </a:extLst>
          </p:cNvPr>
          <p:cNvSpPr/>
          <p:nvPr/>
        </p:nvSpPr>
        <p:spPr>
          <a:xfrm>
            <a:off x="4736216" y="310896"/>
            <a:ext cx="5018604" cy="1748459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solutions line up to existing budgets. Other times, CISOs have to go looking for money.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19D488-0AFD-D3B7-3F70-8227D93F4A9E}"/>
              </a:ext>
            </a:extLst>
          </p:cNvPr>
          <p:cNvSpPr/>
          <p:nvPr/>
        </p:nvSpPr>
        <p:spPr>
          <a:xfrm>
            <a:off x="2505125" y="3756097"/>
            <a:ext cx="2809445" cy="208509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365760" rIns="0" bIns="182880" anchor="t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am I going to sell this to the rest of the business?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E2288CF7-1AFE-C4E8-E126-4F86C1D87B53}"/>
              </a:ext>
            </a:extLst>
          </p:cNvPr>
          <p:cNvSpPr/>
          <p:nvPr/>
        </p:nvSpPr>
        <p:spPr>
          <a:xfrm flipV="1">
            <a:off x="4992599" y="310895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CF58F5-67ED-BAD3-12B4-63A35F001117}"/>
              </a:ext>
            </a:extLst>
          </p:cNvPr>
          <p:cNvSpPr/>
          <p:nvPr/>
        </p:nvSpPr>
        <p:spPr>
          <a:xfrm>
            <a:off x="8282153" y="2272833"/>
            <a:ext cx="3322976" cy="378197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this replace existing tools?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this already in the budget?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executives expecting a new request?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I defer this?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640DF-32A3-0075-0DFB-46A5BB22AA32}"/>
              </a:ext>
            </a:extLst>
          </p:cNvPr>
          <p:cNvSpPr txBox="1"/>
          <p:nvPr/>
        </p:nvSpPr>
        <p:spPr>
          <a:xfrm>
            <a:off x="310896" y="310896"/>
            <a:ext cx="2868303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A1079-97EE-27E0-D40C-3186B73F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5" y="2812553"/>
            <a:ext cx="1629289" cy="1608667"/>
          </a:xfrm>
          <a:prstGeom prst="rect">
            <a:avLst/>
          </a:prstGeom>
        </p:spPr>
      </p:pic>
      <p:sp>
        <p:nvSpPr>
          <p:cNvPr id="9" name="Rectangle: Top Corners Rounded 40">
            <a:extLst>
              <a:ext uri="{FF2B5EF4-FFF2-40B4-BE49-F238E27FC236}">
                <a16:creationId xmlns:a16="http://schemas.microsoft.com/office/drawing/2014/main" id="{51E67E06-94F2-31AB-EDAD-4158E3658F0B}"/>
              </a:ext>
            </a:extLst>
          </p:cNvPr>
          <p:cNvSpPr/>
          <p:nvPr/>
        </p:nvSpPr>
        <p:spPr>
          <a:xfrm flipV="1">
            <a:off x="2725349" y="3768119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Top Corners Rounded 40">
            <a:extLst>
              <a:ext uri="{FF2B5EF4-FFF2-40B4-BE49-F238E27FC236}">
                <a16:creationId xmlns:a16="http://schemas.microsoft.com/office/drawing/2014/main" id="{2336CFC0-5CD9-8866-4FBA-815F7846014C}"/>
              </a:ext>
            </a:extLst>
          </p:cNvPr>
          <p:cNvSpPr/>
          <p:nvPr/>
        </p:nvSpPr>
        <p:spPr>
          <a:xfrm flipV="1">
            <a:off x="8661532" y="2274060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 descr="Question Mark with solid fill">
            <a:extLst>
              <a:ext uri="{FF2B5EF4-FFF2-40B4-BE49-F238E27FC236}">
                <a16:creationId xmlns:a16="http://schemas.microsoft.com/office/drawing/2014/main" id="{796B1116-C9C8-3A48-3645-1FEF317A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3925" y="300172"/>
            <a:ext cx="503018" cy="503018"/>
          </a:xfrm>
          <a:prstGeom prst="rect">
            <a:avLst/>
          </a:prstGeom>
        </p:spPr>
      </p:pic>
      <p:pic>
        <p:nvPicPr>
          <p:cNvPr id="55" name="Graphic 54" descr="Thought bubble with solid fill">
            <a:extLst>
              <a:ext uri="{FF2B5EF4-FFF2-40B4-BE49-F238E27FC236}">
                <a16:creationId xmlns:a16="http://schemas.microsoft.com/office/drawing/2014/main" id="{43235308-2C04-AC50-1E2E-48030CE32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338" y="3719933"/>
            <a:ext cx="562232" cy="562232"/>
          </a:xfrm>
          <a:prstGeom prst="rect">
            <a:avLst/>
          </a:prstGeom>
        </p:spPr>
      </p:pic>
      <p:pic>
        <p:nvPicPr>
          <p:cNvPr id="57" name="Graphic 56" descr="Checklist with solid fill">
            <a:extLst>
              <a:ext uri="{FF2B5EF4-FFF2-40B4-BE49-F238E27FC236}">
                <a16:creationId xmlns:a16="http://schemas.microsoft.com/office/drawing/2014/main" id="{D1489EC9-E43F-E841-9796-55B5E06CF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9530" y="2309535"/>
            <a:ext cx="503018" cy="503018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B2A912A-C40A-22F1-5CDD-3AD70F6B162B}"/>
              </a:ext>
            </a:extLst>
          </p:cNvPr>
          <p:cNvSpPr/>
          <p:nvPr/>
        </p:nvSpPr>
        <p:spPr>
          <a:xfrm>
            <a:off x="-273408" y="1185125"/>
            <a:ext cx="3342430" cy="20850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Can I afford this solution?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0F846-9D3C-234B-3CE9-56C19BB789EB}"/>
              </a:ext>
            </a:extLst>
          </p:cNvPr>
          <p:cNvSpPr txBox="1"/>
          <p:nvPr/>
        </p:nvSpPr>
        <p:spPr>
          <a:xfrm>
            <a:off x="9472050" y="616774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9D9BA4-1B65-FA21-841F-FADF1D887678}"/>
              </a:ext>
            </a:extLst>
          </p:cNvPr>
          <p:cNvSpPr txBox="1"/>
          <p:nvPr/>
        </p:nvSpPr>
        <p:spPr>
          <a:xfrm>
            <a:off x="8182512" y="616774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6F651-4204-3DB5-3AC8-DADABEDE0DFC}"/>
              </a:ext>
            </a:extLst>
          </p:cNvPr>
          <p:cNvSpPr txBox="1"/>
          <p:nvPr/>
        </p:nvSpPr>
        <p:spPr>
          <a:xfrm>
            <a:off x="6892974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FF7B10-CCA7-AB13-415D-55EDA69FC7C7}"/>
              </a:ext>
            </a:extLst>
          </p:cNvPr>
          <p:cNvSpPr txBox="1"/>
          <p:nvPr/>
        </p:nvSpPr>
        <p:spPr>
          <a:xfrm>
            <a:off x="5345250" y="6179586"/>
            <a:ext cx="1501499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18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18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4C9BC-342F-D2DB-7B9F-81D3E8D7CF0E}"/>
              </a:ext>
            </a:extLst>
          </p:cNvPr>
          <p:cNvSpPr txBox="1"/>
          <p:nvPr/>
        </p:nvSpPr>
        <p:spPr>
          <a:xfrm>
            <a:off x="4055712" y="6181110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67B3DA-C334-D466-A875-46E1B4227171}"/>
              </a:ext>
            </a:extLst>
          </p:cNvPr>
          <p:cNvSpPr txBox="1"/>
          <p:nvPr/>
        </p:nvSpPr>
        <p:spPr>
          <a:xfrm>
            <a:off x="2766174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7FEF84-9F47-0C12-E64D-A52F857D03CD}"/>
              </a:ext>
            </a:extLst>
          </p:cNvPr>
          <p:cNvSpPr txBox="1"/>
          <p:nvPr/>
        </p:nvSpPr>
        <p:spPr>
          <a:xfrm>
            <a:off x="1476636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F2C1F7-B243-DF5C-E949-B27FE6F31528}"/>
              </a:ext>
            </a:extLst>
          </p:cNvPr>
          <p:cNvSpPr txBox="1"/>
          <p:nvPr/>
        </p:nvSpPr>
        <p:spPr>
          <a:xfrm>
            <a:off x="187098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327748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8CE36-D9D8-82A7-BF91-6954DCFB1076}"/>
              </a:ext>
            </a:extLst>
          </p:cNvPr>
          <p:cNvSpPr txBox="1"/>
          <p:nvPr/>
        </p:nvSpPr>
        <p:spPr>
          <a:xfrm>
            <a:off x="10761588" y="616774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B54AB-DB89-D907-9FEE-5ED9464044AD}"/>
              </a:ext>
            </a:extLst>
          </p:cNvPr>
          <p:cNvSpPr txBox="1"/>
          <p:nvPr/>
        </p:nvSpPr>
        <p:spPr>
          <a:xfrm>
            <a:off x="9472050" y="616774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7ECDD-9687-3FB5-5094-2C7B2BA113F0}"/>
              </a:ext>
            </a:extLst>
          </p:cNvPr>
          <p:cNvSpPr txBox="1"/>
          <p:nvPr/>
        </p:nvSpPr>
        <p:spPr>
          <a:xfrm>
            <a:off x="8182512" y="616774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18BBB-9C8D-E4D5-AB9D-1C244C729B51}"/>
              </a:ext>
            </a:extLst>
          </p:cNvPr>
          <p:cNvSpPr txBox="1"/>
          <p:nvPr/>
        </p:nvSpPr>
        <p:spPr>
          <a:xfrm>
            <a:off x="6892974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7B7B1-07AD-15BB-8AAB-BAFBA2B696BB}"/>
              </a:ext>
            </a:extLst>
          </p:cNvPr>
          <p:cNvSpPr txBox="1"/>
          <p:nvPr/>
        </p:nvSpPr>
        <p:spPr>
          <a:xfrm>
            <a:off x="5345250" y="6179586"/>
            <a:ext cx="1501499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18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18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DC330-4878-A88A-022D-CCD97D3A083C}"/>
              </a:ext>
            </a:extLst>
          </p:cNvPr>
          <p:cNvSpPr txBox="1"/>
          <p:nvPr/>
        </p:nvSpPr>
        <p:spPr>
          <a:xfrm>
            <a:off x="4055712" y="6181110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DFB21-F27F-22BF-7956-0753E67F775F}"/>
              </a:ext>
            </a:extLst>
          </p:cNvPr>
          <p:cNvSpPr txBox="1"/>
          <p:nvPr/>
        </p:nvSpPr>
        <p:spPr>
          <a:xfrm>
            <a:off x="2766174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C721A-50D8-C110-9184-F0F7E89B51BC}"/>
              </a:ext>
            </a:extLst>
          </p:cNvPr>
          <p:cNvSpPr txBox="1"/>
          <p:nvPr/>
        </p:nvSpPr>
        <p:spPr>
          <a:xfrm>
            <a:off x="1476636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A1F0D-8F2D-E412-6361-CA0F6813592F}"/>
              </a:ext>
            </a:extLst>
          </p:cNvPr>
          <p:cNvSpPr txBox="1"/>
          <p:nvPr/>
        </p:nvSpPr>
        <p:spPr>
          <a:xfrm>
            <a:off x="187098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986083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8CE36-D9D8-82A7-BF91-6954DCFB1076}"/>
              </a:ext>
            </a:extLst>
          </p:cNvPr>
          <p:cNvSpPr txBox="1"/>
          <p:nvPr/>
        </p:nvSpPr>
        <p:spPr>
          <a:xfrm>
            <a:off x="8499228" y="445093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B54AB-DB89-D907-9FEE-5ED9464044AD}"/>
              </a:ext>
            </a:extLst>
          </p:cNvPr>
          <p:cNvSpPr txBox="1"/>
          <p:nvPr/>
        </p:nvSpPr>
        <p:spPr>
          <a:xfrm>
            <a:off x="4888284" y="445093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7ECDD-9687-3FB5-5094-2C7B2BA113F0}"/>
              </a:ext>
            </a:extLst>
          </p:cNvPr>
          <p:cNvSpPr txBox="1"/>
          <p:nvPr/>
        </p:nvSpPr>
        <p:spPr>
          <a:xfrm>
            <a:off x="1277340" y="445093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18BBB-9C8D-E4D5-AB9D-1C244C729B51}"/>
              </a:ext>
            </a:extLst>
          </p:cNvPr>
          <p:cNvSpPr txBox="1"/>
          <p:nvPr/>
        </p:nvSpPr>
        <p:spPr>
          <a:xfrm>
            <a:off x="8499231" y="239080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7B7B1-07AD-15BB-8AAB-BAFBA2B696BB}"/>
              </a:ext>
            </a:extLst>
          </p:cNvPr>
          <p:cNvSpPr txBox="1"/>
          <p:nvPr/>
        </p:nvSpPr>
        <p:spPr>
          <a:xfrm>
            <a:off x="4530028" y="2393853"/>
            <a:ext cx="3587734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44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44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DC330-4878-A88A-022D-CCD97D3A083C}"/>
              </a:ext>
            </a:extLst>
          </p:cNvPr>
          <p:cNvSpPr txBox="1"/>
          <p:nvPr/>
        </p:nvSpPr>
        <p:spPr>
          <a:xfrm>
            <a:off x="1277343" y="239080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DFB21-F27F-22BF-7956-0753E67F775F}"/>
              </a:ext>
            </a:extLst>
          </p:cNvPr>
          <p:cNvSpPr txBox="1"/>
          <p:nvPr/>
        </p:nvSpPr>
        <p:spPr>
          <a:xfrm>
            <a:off x="8499231" y="257442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C721A-50D8-C110-9184-F0F7E89B51BC}"/>
              </a:ext>
            </a:extLst>
          </p:cNvPr>
          <p:cNvSpPr txBox="1"/>
          <p:nvPr/>
        </p:nvSpPr>
        <p:spPr>
          <a:xfrm>
            <a:off x="4888287" y="257442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A1F0D-8F2D-E412-6361-CA0F6813592F}"/>
              </a:ext>
            </a:extLst>
          </p:cNvPr>
          <p:cNvSpPr txBox="1"/>
          <p:nvPr/>
        </p:nvSpPr>
        <p:spPr>
          <a:xfrm>
            <a:off x="1277343" y="257442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9D3D3FA-0273-5F10-20C5-A01E5BDEB07E}"/>
              </a:ext>
            </a:extLst>
          </p:cNvPr>
          <p:cNvSpPr/>
          <p:nvPr/>
        </p:nvSpPr>
        <p:spPr>
          <a:xfrm>
            <a:off x="1277343" y="897522"/>
            <a:ext cx="2871216" cy="1179340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Where is the problem?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D513254-A37A-62A4-E28D-736865045217}"/>
              </a:ext>
            </a:extLst>
          </p:cNvPr>
          <p:cNvSpPr/>
          <p:nvPr/>
        </p:nvSpPr>
        <p:spPr>
          <a:xfrm>
            <a:off x="4888287" y="894473"/>
            <a:ext cx="2871216" cy="1182389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is the problem?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0B3472-7B5F-275C-067A-584D973E41CF}"/>
              </a:ext>
            </a:extLst>
          </p:cNvPr>
          <p:cNvSpPr/>
          <p:nvPr/>
        </p:nvSpPr>
        <p:spPr>
          <a:xfrm>
            <a:off x="8499231" y="894475"/>
            <a:ext cx="2871216" cy="1182390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urgent is fixing the problem?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9D994E9-1473-A1B7-962A-55C5C8313D69}"/>
              </a:ext>
            </a:extLst>
          </p:cNvPr>
          <p:cNvSpPr/>
          <p:nvPr/>
        </p:nvSpPr>
        <p:spPr>
          <a:xfrm>
            <a:off x="1277340" y="3019634"/>
            <a:ext cx="2871219" cy="11793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owns the problem?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FE5E7E7-4788-C218-6775-E2B5528B7CD9}"/>
              </a:ext>
            </a:extLst>
          </p:cNvPr>
          <p:cNvSpPr/>
          <p:nvPr/>
        </p:nvSpPr>
        <p:spPr>
          <a:xfrm>
            <a:off x="4530027" y="3030886"/>
            <a:ext cx="3587733" cy="11793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think the CISO owns the problem?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AD634C9-3B1C-B235-1BBD-98E151971DE9}"/>
              </a:ext>
            </a:extLst>
          </p:cNvPr>
          <p:cNvSpPr/>
          <p:nvPr/>
        </p:nvSpPr>
        <p:spPr>
          <a:xfrm>
            <a:off x="8499228" y="2994270"/>
            <a:ext cx="2871216" cy="11793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else cares about the problem?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A18C94F-081C-DDCF-2213-65E18F04644E}"/>
              </a:ext>
            </a:extLst>
          </p:cNvPr>
          <p:cNvSpPr/>
          <p:nvPr/>
        </p:nvSpPr>
        <p:spPr>
          <a:xfrm>
            <a:off x="1277340" y="5091016"/>
            <a:ext cx="2871216" cy="11905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can I solve this problem?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7CAA9CA-A9EE-5BA3-A2EE-1100C907A832}"/>
              </a:ext>
            </a:extLst>
          </p:cNvPr>
          <p:cNvSpPr/>
          <p:nvPr/>
        </p:nvSpPr>
        <p:spPr>
          <a:xfrm>
            <a:off x="4888284" y="5091016"/>
            <a:ext cx="2871216" cy="11905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Is this solution tractable?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83A11CD-497B-DEAA-0A2E-C8A9A5617599}"/>
              </a:ext>
            </a:extLst>
          </p:cNvPr>
          <p:cNvSpPr/>
          <p:nvPr/>
        </p:nvSpPr>
        <p:spPr>
          <a:xfrm>
            <a:off x="8499228" y="5127634"/>
            <a:ext cx="2871216" cy="11427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Can I afford this solution?</a:t>
            </a:r>
          </a:p>
        </p:txBody>
      </p:sp>
    </p:spTree>
    <p:extLst>
      <p:ext uri="{BB962C8B-B14F-4D97-AF65-F5344CB8AC3E}">
        <p14:creationId xmlns:p14="http://schemas.microsoft.com/office/powerpoint/2010/main" val="3694652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1CD4183-F24C-B22F-D564-A400AF94DC9B}"/>
              </a:ext>
            </a:extLst>
          </p:cNvPr>
          <p:cNvSpPr txBox="1"/>
          <p:nvPr/>
        </p:nvSpPr>
        <p:spPr>
          <a:xfrm>
            <a:off x="9157490" y="5736815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0E7591-76DF-6633-6EC0-4E7419EC261D}"/>
              </a:ext>
            </a:extLst>
          </p:cNvPr>
          <p:cNvSpPr txBox="1"/>
          <p:nvPr/>
        </p:nvSpPr>
        <p:spPr>
          <a:xfrm>
            <a:off x="9157490" y="5001743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8C42A7-CDBD-BE9F-2281-A6D4609BEBD4}"/>
              </a:ext>
            </a:extLst>
          </p:cNvPr>
          <p:cNvSpPr txBox="1"/>
          <p:nvPr/>
        </p:nvSpPr>
        <p:spPr>
          <a:xfrm>
            <a:off x="9157487" y="4303780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03009E-41AB-77AB-F02A-4AAB0A12F21E}"/>
              </a:ext>
            </a:extLst>
          </p:cNvPr>
          <p:cNvSpPr txBox="1"/>
          <p:nvPr/>
        </p:nvSpPr>
        <p:spPr>
          <a:xfrm>
            <a:off x="9157493" y="3676685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B7E4D-AB5B-C881-EE79-DFDA27D4BE09}"/>
              </a:ext>
            </a:extLst>
          </p:cNvPr>
          <p:cNvSpPr txBox="1"/>
          <p:nvPr/>
        </p:nvSpPr>
        <p:spPr>
          <a:xfrm>
            <a:off x="8799234" y="2944660"/>
            <a:ext cx="3587734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44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44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0B37AA-1104-9DD2-F73F-9A89AC3881AE}"/>
              </a:ext>
            </a:extLst>
          </p:cNvPr>
          <p:cNvSpPr txBox="1"/>
          <p:nvPr/>
        </p:nvSpPr>
        <p:spPr>
          <a:xfrm>
            <a:off x="9157490" y="2243650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415564-7565-82EE-9644-DAAD90C358C7}"/>
              </a:ext>
            </a:extLst>
          </p:cNvPr>
          <p:cNvSpPr txBox="1"/>
          <p:nvPr/>
        </p:nvSpPr>
        <p:spPr>
          <a:xfrm>
            <a:off x="9157493" y="1543321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822493-3652-8A25-A921-8783C2296445}"/>
              </a:ext>
            </a:extLst>
          </p:cNvPr>
          <p:cNvSpPr txBox="1"/>
          <p:nvPr/>
        </p:nvSpPr>
        <p:spPr>
          <a:xfrm>
            <a:off x="9157493" y="808249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419A3-88CE-9F17-8D3E-E5996CDEFD38}"/>
              </a:ext>
            </a:extLst>
          </p:cNvPr>
          <p:cNvSpPr txBox="1"/>
          <p:nvPr/>
        </p:nvSpPr>
        <p:spPr>
          <a:xfrm>
            <a:off x="9157490" y="11028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434882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2A1C0444-E146-D0BA-8B5D-86378E2B6E50}"/>
              </a:ext>
            </a:extLst>
          </p:cNvPr>
          <p:cNvSpPr/>
          <p:nvPr/>
        </p:nvSpPr>
        <p:spPr>
          <a:xfrm flipV="1">
            <a:off x="1529246" y="2483342"/>
            <a:ext cx="6863263" cy="3577333"/>
          </a:xfrm>
          <a:prstGeom prst="trapezoid">
            <a:avLst>
              <a:gd name="adj" fmla="val 523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4B3A5-558C-C496-1944-590782C514CD}"/>
              </a:ext>
            </a:extLst>
          </p:cNvPr>
          <p:cNvSpPr txBox="1"/>
          <p:nvPr/>
        </p:nvSpPr>
        <p:spPr>
          <a:xfrm>
            <a:off x="499576" y="320504"/>
            <a:ext cx="4461305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GTM Funnel</a:t>
            </a: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45749998-8028-2F16-5113-E966DADE5218}"/>
              </a:ext>
            </a:extLst>
          </p:cNvPr>
          <p:cNvSpPr/>
          <p:nvPr/>
        </p:nvSpPr>
        <p:spPr>
          <a:xfrm flipV="1">
            <a:off x="1529253" y="2483345"/>
            <a:ext cx="6863256" cy="3573510"/>
          </a:xfrm>
          <a:prstGeom prst="trapezoid">
            <a:avLst>
              <a:gd name="adj" fmla="val 5123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CD4183-F24C-B22F-D564-A400AF94DC9B}"/>
              </a:ext>
            </a:extLst>
          </p:cNvPr>
          <p:cNvSpPr txBox="1"/>
          <p:nvPr/>
        </p:nvSpPr>
        <p:spPr>
          <a:xfrm>
            <a:off x="9157490" y="5736815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0E7591-76DF-6633-6EC0-4E7419EC261D}"/>
              </a:ext>
            </a:extLst>
          </p:cNvPr>
          <p:cNvSpPr txBox="1"/>
          <p:nvPr/>
        </p:nvSpPr>
        <p:spPr>
          <a:xfrm>
            <a:off x="9157490" y="5001743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8C42A7-CDBD-BE9F-2281-A6D4609BEBD4}"/>
              </a:ext>
            </a:extLst>
          </p:cNvPr>
          <p:cNvSpPr txBox="1"/>
          <p:nvPr/>
        </p:nvSpPr>
        <p:spPr>
          <a:xfrm>
            <a:off x="9157487" y="4303780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03009E-41AB-77AB-F02A-4AAB0A12F21E}"/>
              </a:ext>
            </a:extLst>
          </p:cNvPr>
          <p:cNvSpPr txBox="1"/>
          <p:nvPr/>
        </p:nvSpPr>
        <p:spPr>
          <a:xfrm>
            <a:off x="9157493" y="3676685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B7E4D-AB5B-C881-EE79-DFDA27D4BE09}"/>
              </a:ext>
            </a:extLst>
          </p:cNvPr>
          <p:cNvSpPr txBox="1"/>
          <p:nvPr/>
        </p:nvSpPr>
        <p:spPr>
          <a:xfrm>
            <a:off x="8799234" y="2944660"/>
            <a:ext cx="3587734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44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44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0B37AA-1104-9DD2-F73F-9A89AC3881AE}"/>
              </a:ext>
            </a:extLst>
          </p:cNvPr>
          <p:cNvSpPr txBox="1"/>
          <p:nvPr/>
        </p:nvSpPr>
        <p:spPr>
          <a:xfrm>
            <a:off x="9157490" y="2243650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415564-7565-82EE-9644-DAAD90C358C7}"/>
              </a:ext>
            </a:extLst>
          </p:cNvPr>
          <p:cNvSpPr txBox="1"/>
          <p:nvPr/>
        </p:nvSpPr>
        <p:spPr>
          <a:xfrm>
            <a:off x="9157493" y="1543321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822493-3652-8A25-A921-8783C2296445}"/>
              </a:ext>
            </a:extLst>
          </p:cNvPr>
          <p:cNvSpPr txBox="1"/>
          <p:nvPr/>
        </p:nvSpPr>
        <p:spPr>
          <a:xfrm>
            <a:off x="9157493" y="808249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419A3-88CE-9F17-8D3E-E5996CDEFD38}"/>
              </a:ext>
            </a:extLst>
          </p:cNvPr>
          <p:cNvSpPr txBox="1"/>
          <p:nvPr/>
        </p:nvSpPr>
        <p:spPr>
          <a:xfrm>
            <a:off x="9157490" y="11028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635267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44B3A5-558C-C496-1944-590782C514CD}"/>
              </a:ext>
            </a:extLst>
          </p:cNvPr>
          <p:cNvSpPr txBox="1"/>
          <p:nvPr/>
        </p:nvSpPr>
        <p:spPr>
          <a:xfrm>
            <a:off x="499576" y="320504"/>
            <a:ext cx="4461305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Strategy</a:t>
            </a: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45749998-8028-2F16-5113-E966DADE5218}"/>
              </a:ext>
            </a:extLst>
          </p:cNvPr>
          <p:cNvSpPr/>
          <p:nvPr/>
        </p:nvSpPr>
        <p:spPr>
          <a:xfrm flipV="1">
            <a:off x="1527048" y="2487168"/>
            <a:ext cx="6863256" cy="3573510"/>
          </a:xfrm>
          <a:prstGeom prst="trapezoid">
            <a:avLst>
              <a:gd name="adj" fmla="val 5123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03DDDDCC-D310-A8BD-2269-F543826DEB33}"/>
              </a:ext>
            </a:extLst>
          </p:cNvPr>
          <p:cNvSpPr/>
          <p:nvPr/>
        </p:nvSpPr>
        <p:spPr>
          <a:xfrm flipV="1">
            <a:off x="1056288" y="1383578"/>
            <a:ext cx="7809186" cy="4677100"/>
          </a:xfrm>
          <a:prstGeom prst="trapezoid">
            <a:avLst>
              <a:gd name="adj" fmla="val 523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9C9F6-1FA9-A646-E400-2628C2F75FAF}"/>
              </a:ext>
            </a:extLst>
          </p:cNvPr>
          <p:cNvSpPr txBox="1"/>
          <p:nvPr/>
        </p:nvSpPr>
        <p:spPr>
          <a:xfrm>
            <a:off x="2180895" y="-851113"/>
            <a:ext cx="5738648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Leadership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CF335-B6FB-7650-002D-88D15B951F51}"/>
              </a:ext>
            </a:extLst>
          </p:cNvPr>
          <p:cNvSpPr txBox="1"/>
          <p:nvPr/>
        </p:nvSpPr>
        <p:spPr>
          <a:xfrm>
            <a:off x="2180895" y="7015209"/>
            <a:ext cx="5738648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Marketing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E4F262-05A9-33DF-F765-F3D0CF731F27}"/>
              </a:ext>
            </a:extLst>
          </p:cNvPr>
          <p:cNvSpPr txBox="1"/>
          <p:nvPr/>
        </p:nvSpPr>
        <p:spPr>
          <a:xfrm>
            <a:off x="9157490" y="5736815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46F55-7CC6-83B9-5CAA-CA1B23F27C2F}"/>
              </a:ext>
            </a:extLst>
          </p:cNvPr>
          <p:cNvSpPr txBox="1"/>
          <p:nvPr/>
        </p:nvSpPr>
        <p:spPr>
          <a:xfrm>
            <a:off x="9157490" y="5001743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97B965-2988-614A-CD5B-67E65ECBD656}"/>
              </a:ext>
            </a:extLst>
          </p:cNvPr>
          <p:cNvSpPr txBox="1"/>
          <p:nvPr/>
        </p:nvSpPr>
        <p:spPr>
          <a:xfrm>
            <a:off x="9157487" y="4303780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73D8B9-5C73-DE59-707E-61B388193341}"/>
              </a:ext>
            </a:extLst>
          </p:cNvPr>
          <p:cNvSpPr txBox="1"/>
          <p:nvPr/>
        </p:nvSpPr>
        <p:spPr>
          <a:xfrm>
            <a:off x="9157493" y="3676685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B4156B-6C44-5925-6063-FAA4421BADAF}"/>
              </a:ext>
            </a:extLst>
          </p:cNvPr>
          <p:cNvSpPr txBox="1"/>
          <p:nvPr/>
        </p:nvSpPr>
        <p:spPr>
          <a:xfrm>
            <a:off x="8799234" y="2944660"/>
            <a:ext cx="3587734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44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44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48D120-DA2E-E3E8-5383-21B657602566}"/>
              </a:ext>
            </a:extLst>
          </p:cNvPr>
          <p:cNvSpPr txBox="1"/>
          <p:nvPr/>
        </p:nvSpPr>
        <p:spPr>
          <a:xfrm>
            <a:off x="9157490" y="2243650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1FB958-CC02-2436-4653-0332C5B96175}"/>
              </a:ext>
            </a:extLst>
          </p:cNvPr>
          <p:cNvSpPr txBox="1"/>
          <p:nvPr/>
        </p:nvSpPr>
        <p:spPr>
          <a:xfrm>
            <a:off x="9157493" y="1543321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95A811-A343-4F73-BEF0-83494FE898D8}"/>
              </a:ext>
            </a:extLst>
          </p:cNvPr>
          <p:cNvSpPr txBox="1"/>
          <p:nvPr/>
        </p:nvSpPr>
        <p:spPr>
          <a:xfrm>
            <a:off x="9157493" y="808249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47D489-B249-88DD-3ECF-B45A2D9976AE}"/>
              </a:ext>
            </a:extLst>
          </p:cNvPr>
          <p:cNvSpPr txBox="1"/>
          <p:nvPr/>
        </p:nvSpPr>
        <p:spPr>
          <a:xfrm>
            <a:off x="9157490" y="11028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204130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DC63326B-61A9-9A3B-F570-5A8E5E6EA8B6}"/>
              </a:ext>
            </a:extLst>
          </p:cNvPr>
          <p:cNvSpPr>
            <a:spLocks noChangeAspect="1"/>
          </p:cNvSpPr>
          <p:nvPr/>
        </p:nvSpPr>
        <p:spPr>
          <a:xfrm>
            <a:off x="3435174" y="1214667"/>
            <a:ext cx="1005840" cy="1005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13CA882-BF2B-2D31-258C-0DB66D6021C6}"/>
              </a:ext>
            </a:extLst>
          </p:cNvPr>
          <p:cNvSpPr>
            <a:spLocks noChangeAspect="1"/>
          </p:cNvSpPr>
          <p:nvPr/>
        </p:nvSpPr>
        <p:spPr>
          <a:xfrm>
            <a:off x="3435174" y="2269549"/>
            <a:ext cx="1005840" cy="1005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1E249A9-DA4E-04FE-7685-2B8EDB35E346}"/>
              </a:ext>
            </a:extLst>
          </p:cNvPr>
          <p:cNvSpPr>
            <a:spLocks noChangeAspect="1"/>
          </p:cNvSpPr>
          <p:nvPr/>
        </p:nvSpPr>
        <p:spPr>
          <a:xfrm>
            <a:off x="3435174" y="3317787"/>
            <a:ext cx="1005840" cy="1005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84B7215-8A7E-2A37-5A72-6D426AD6EB57}"/>
              </a:ext>
            </a:extLst>
          </p:cNvPr>
          <p:cNvSpPr>
            <a:spLocks noChangeAspect="1"/>
          </p:cNvSpPr>
          <p:nvPr/>
        </p:nvSpPr>
        <p:spPr>
          <a:xfrm>
            <a:off x="3435174" y="4369347"/>
            <a:ext cx="1005840" cy="1005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7DD5FA-2D5E-3F9A-5893-9C388C68DA4C}"/>
              </a:ext>
            </a:extLst>
          </p:cNvPr>
          <p:cNvSpPr>
            <a:spLocks noChangeAspect="1"/>
          </p:cNvSpPr>
          <p:nvPr/>
        </p:nvSpPr>
        <p:spPr>
          <a:xfrm>
            <a:off x="3435174" y="5420907"/>
            <a:ext cx="1005840" cy="1005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5CFB9-F8E6-FBBC-2522-7543F4D1D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am I?</a:t>
            </a:r>
          </a:p>
        </p:txBody>
      </p:sp>
      <p:pic>
        <p:nvPicPr>
          <p:cNvPr id="8" name="Picture 7" descr="A picture containing font, graphics, design, typography&#10;&#10;Description automatically generated">
            <a:extLst>
              <a:ext uri="{FF2B5EF4-FFF2-40B4-BE49-F238E27FC236}">
                <a16:creationId xmlns:a16="http://schemas.microsoft.com/office/drawing/2014/main" id="{47D2D16D-5E5A-6957-ADA7-BF4D636BD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894" y="1251243"/>
            <a:ext cx="933542" cy="914400"/>
          </a:xfrm>
          <a:prstGeom prst="rect">
            <a:avLst/>
          </a:prstGeom>
        </p:spPr>
      </p:pic>
      <p:pic>
        <p:nvPicPr>
          <p:cNvPr id="9" name="Picture 8" descr="A picture containing text, font, screenshot, poster&#10;&#10;Description automatically generated">
            <a:extLst>
              <a:ext uri="{FF2B5EF4-FFF2-40B4-BE49-F238E27FC236}">
                <a16:creationId xmlns:a16="http://schemas.microsoft.com/office/drawing/2014/main" id="{85AB86B9-A509-DF5E-95B4-C2BBB3675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774" y="2357667"/>
            <a:ext cx="544934" cy="822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D1B449-BD9E-97D1-B1C8-B331D3ECE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902" y="4597947"/>
            <a:ext cx="799202" cy="548640"/>
          </a:xfrm>
          <a:prstGeom prst="rect">
            <a:avLst/>
          </a:prstGeom>
        </p:spPr>
      </p:pic>
      <p:pic>
        <p:nvPicPr>
          <p:cNvPr id="12" name="Picture 11" descr="A rainbow i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3FBC073-53EC-F254-22E8-95A16D3FC6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614" y="5603787"/>
            <a:ext cx="825277" cy="462906"/>
          </a:xfrm>
          <a:prstGeom prst="rect">
            <a:avLst/>
          </a:prstGeom>
        </p:spPr>
      </p:pic>
      <p:sp>
        <p:nvSpPr>
          <p:cNvPr id="58" name="Google Shape;1288;p174">
            <a:extLst>
              <a:ext uri="{FF2B5EF4-FFF2-40B4-BE49-F238E27FC236}">
                <a16:creationId xmlns:a16="http://schemas.microsoft.com/office/drawing/2014/main" id="{D6CD9417-2902-B515-3BDE-E8E303D2233C}"/>
              </a:ext>
            </a:extLst>
          </p:cNvPr>
          <p:cNvSpPr txBox="1"/>
          <p:nvPr/>
        </p:nvSpPr>
        <p:spPr>
          <a:xfrm>
            <a:off x="4806774" y="1327851"/>
            <a:ext cx="274320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2021 inductee</a:t>
            </a:r>
          </a:p>
          <a:p>
            <a:pPr defTabSz="1219170">
              <a:buClr>
                <a:srgbClr val="000000"/>
              </a:buClr>
            </a:pPr>
            <a:r>
              <a:rPr lang="en-US" sz="2400" i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CSO Hall of Fame</a:t>
            </a:r>
          </a:p>
        </p:txBody>
      </p:sp>
      <p:sp>
        <p:nvSpPr>
          <p:cNvPr id="62" name="Google Shape;1288;p174">
            <a:extLst>
              <a:ext uri="{FF2B5EF4-FFF2-40B4-BE49-F238E27FC236}">
                <a16:creationId xmlns:a16="http://schemas.microsoft.com/office/drawing/2014/main" id="{A5ECC801-02F4-260D-79C6-DB72465E8929}"/>
              </a:ext>
            </a:extLst>
          </p:cNvPr>
          <p:cNvSpPr txBox="1"/>
          <p:nvPr/>
        </p:nvSpPr>
        <p:spPr>
          <a:xfrm>
            <a:off x="4806774" y="2330186"/>
            <a:ext cx="274320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Author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 </a:t>
            </a:r>
          </a:p>
          <a:p>
            <a:pPr defTabSz="1219170">
              <a:buClr>
                <a:srgbClr val="000000"/>
              </a:buClr>
            </a:pPr>
            <a:r>
              <a:rPr lang="en-US" sz="2400" i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1% Leadership</a:t>
            </a:r>
          </a:p>
        </p:txBody>
      </p:sp>
      <p:sp>
        <p:nvSpPr>
          <p:cNvPr id="65" name="Google Shape;1288;p174">
            <a:extLst>
              <a:ext uri="{FF2B5EF4-FFF2-40B4-BE49-F238E27FC236}">
                <a16:creationId xmlns:a16="http://schemas.microsoft.com/office/drawing/2014/main" id="{C6341D7C-352C-3FBE-1057-DF2EB96455B9}"/>
              </a:ext>
            </a:extLst>
          </p:cNvPr>
          <p:cNvSpPr txBox="1"/>
          <p:nvPr/>
        </p:nvSpPr>
        <p:spPr>
          <a:xfrm>
            <a:off x="4806774" y="3427203"/>
            <a:ext cx="274320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Advisory CISO</a:t>
            </a:r>
          </a:p>
          <a:p>
            <a:pPr defTabSz="1219170">
              <a:buClr>
                <a:srgbClr val="000000"/>
              </a:buClr>
            </a:pPr>
            <a:r>
              <a:rPr lang="en-US" sz="2400" i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Orca Security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70F51-042C-B9F5-31A9-FC5FE586DD51}"/>
              </a:ext>
            </a:extLst>
          </p:cNvPr>
          <p:cNvSpPr/>
          <p:nvPr/>
        </p:nvSpPr>
        <p:spPr>
          <a:xfrm>
            <a:off x="309133" y="1454770"/>
            <a:ext cx="2963861" cy="4611917"/>
          </a:xfrm>
          <a:prstGeom prst="roundRect">
            <a:avLst>
              <a:gd name="adj" fmla="val 57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3052C180-A161-5444-6514-B9835BE6A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50" y="2023566"/>
            <a:ext cx="2335826" cy="2335826"/>
          </a:xfrm>
          <a:prstGeom prst="roundRect">
            <a:avLst>
              <a:gd name="adj" fmla="val 50000"/>
            </a:avLst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9C7316CA-3BB7-072D-C39B-32C44DC90507}"/>
              </a:ext>
            </a:extLst>
          </p:cNvPr>
          <p:cNvSpPr txBox="1"/>
          <p:nvPr/>
        </p:nvSpPr>
        <p:spPr>
          <a:xfrm>
            <a:off x="570844" y="5075307"/>
            <a:ext cx="2440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3B3B54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www.csoandy.com</a:t>
            </a:r>
            <a:endParaRPr lang="en-US" sz="2000" i="1" dirty="0">
              <a:solidFill>
                <a:srgbClr val="3B3B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solidFill>
                  <a:srgbClr val="3B3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i="1" dirty="0" err="1">
                <a:solidFill>
                  <a:srgbClr val="3B3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csoandy</a:t>
            </a:r>
            <a:endParaRPr lang="en-US" sz="2000" i="1" dirty="0">
              <a:solidFill>
                <a:srgbClr val="3B3B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7A6375-B192-7BEB-4459-9BAF56022FF9}"/>
              </a:ext>
            </a:extLst>
          </p:cNvPr>
          <p:cNvCxnSpPr>
            <a:cxnSpLocks/>
          </p:cNvCxnSpPr>
          <p:nvPr/>
        </p:nvCxnSpPr>
        <p:spPr>
          <a:xfrm>
            <a:off x="570844" y="4983046"/>
            <a:ext cx="244043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1288;p174">
            <a:extLst>
              <a:ext uri="{FF2B5EF4-FFF2-40B4-BE49-F238E27FC236}">
                <a16:creationId xmlns:a16="http://schemas.microsoft.com/office/drawing/2014/main" id="{418F1AF5-5FF5-BA36-B886-E0E574914071}"/>
              </a:ext>
            </a:extLst>
          </p:cNvPr>
          <p:cNvSpPr txBox="1"/>
          <p:nvPr/>
        </p:nvSpPr>
        <p:spPr>
          <a:xfrm>
            <a:off x="4806774" y="4459305"/>
            <a:ext cx="274320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Operating Partner</a:t>
            </a:r>
          </a:p>
          <a:p>
            <a:pPr defTabSz="1219170">
              <a:buClr>
                <a:srgbClr val="000000"/>
              </a:buClr>
            </a:pPr>
            <a:r>
              <a:rPr lang="en-US" sz="2400" i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YL Ventures</a:t>
            </a:r>
          </a:p>
        </p:txBody>
      </p:sp>
      <p:sp>
        <p:nvSpPr>
          <p:cNvPr id="14" name="Google Shape;1288;p174">
            <a:extLst>
              <a:ext uri="{FF2B5EF4-FFF2-40B4-BE49-F238E27FC236}">
                <a16:creationId xmlns:a16="http://schemas.microsoft.com/office/drawing/2014/main" id="{2B47AE41-0734-5E69-356F-C0F998C00348}"/>
              </a:ext>
            </a:extLst>
          </p:cNvPr>
          <p:cNvSpPr txBox="1"/>
          <p:nvPr/>
        </p:nvSpPr>
        <p:spPr>
          <a:xfrm>
            <a:off x="4806774" y="5603787"/>
            <a:ext cx="274320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CEO/Principal</a:t>
            </a:r>
          </a:p>
          <a:p>
            <a:pPr defTabSz="1219170">
              <a:buClr>
                <a:srgbClr val="000000"/>
              </a:buClr>
            </a:pPr>
            <a:r>
              <a:rPr lang="en-US" sz="2400" i="1" kern="0" dirty="0" err="1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Duha</a:t>
            </a:r>
            <a:endParaRPr lang="en-US" sz="2400" i="1" kern="0" dirty="0">
              <a:solidFill>
                <a:schemeClr val="bg1"/>
              </a:solidFill>
              <a:latin typeface="Arial" panose="020B0604020202020204" pitchFamily="34" charset="0"/>
              <a:ea typeface="Manrope"/>
              <a:cs typeface="Arial" panose="020B0604020202020204" pitchFamily="34" charset="0"/>
              <a:sym typeface="Manrope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BEBB2F-811B-01BB-19D0-D854D0044F58}"/>
              </a:ext>
            </a:extLst>
          </p:cNvPr>
          <p:cNvCxnSpPr>
            <a:cxnSpLocks/>
          </p:cNvCxnSpPr>
          <p:nvPr/>
        </p:nvCxnSpPr>
        <p:spPr>
          <a:xfrm>
            <a:off x="4532454" y="2174787"/>
            <a:ext cx="30175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15A92E-AFE1-B2A4-E357-AB9AB71E9677}"/>
              </a:ext>
            </a:extLst>
          </p:cNvPr>
          <p:cNvCxnSpPr>
            <a:cxnSpLocks/>
          </p:cNvCxnSpPr>
          <p:nvPr/>
        </p:nvCxnSpPr>
        <p:spPr>
          <a:xfrm>
            <a:off x="4532454" y="3272067"/>
            <a:ext cx="30175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1364FE4-2C1F-9D7E-2E1E-416A102D519A}"/>
              </a:ext>
            </a:extLst>
          </p:cNvPr>
          <p:cNvCxnSpPr>
            <a:cxnSpLocks/>
          </p:cNvCxnSpPr>
          <p:nvPr/>
        </p:nvCxnSpPr>
        <p:spPr>
          <a:xfrm>
            <a:off x="4532454" y="4323627"/>
            <a:ext cx="30175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82348E-FFE3-65E9-0F6D-518834A91210}"/>
              </a:ext>
            </a:extLst>
          </p:cNvPr>
          <p:cNvCxnSpPr>
            <a:cxnSpLocks/>
          </p:cNvCxnSpPr>
          <p:nvPr/>
        </p:nvCxnSpPr>
        <p:spPr>
          <a:xfrm>
            <a:off x="4532454" y="5375187"/>
            <a:ext cx="30175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BF44A75-87ED-F5D1-F9EF-7B2805E49D28}"/>
              </a:ext>
            </a:extLst>
          </p:cNvPr>
          <p:cNvCxnSpPr>
            <a:cxnSpLocks/>
          </p:cNvCxnSpPr>
          <p:nvPr/>
        </p:nvCxnSpPr>
        <p:spPr>
          <a:xfrm>
            <a:off x="7636473" y="1203587"/>
            <a:ext cx="0" cy="5223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oogle Shape;610;p7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FCA2EEE-E204-13A7-000A-EE0A4285A6F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08326" y="3637827"/>
            <a:ext cx="85864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A22B285-F47C-1138-29B0-846034C7BBD1}"/>
              </a:ext>
            </a:extLst>
          </p:cNvPr>
          <p:cNvSpPr>
            <a:spLocks noChangeAspect="1"/>
          </p:cNvSpPr>
          <p:nvPr/>
        </p:nvSpPr>
        <p:spPr>
          <a:xfrm>
            <a:off x="7792166" y="1209692"/>
            <a:ext cx="1005840" cy="1005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CFA8F5F-3F56-49F5-A8D8-1D7C32FD7AC2}"/>
              </a:ext>
            </a:extLst>
          </p:cNvPr>
          <p:cNvSpPr>
            <a:spLocks noChangeAspect="1"/>
          </p:cNvSpPr>
          <p:nvPr/>
        </p:nvSpPr>
        <p:spPr>
          <a:xfrm>
            <a:off x="7792166" y="2264574"/>
            <a:ext cx="1005840" cy="1005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28BF3C-9A5A-C294-77B8-DBA21AE33B2C}"/>
              </a:ext>
            </a:extLst>
          </p:cNvPr>
          <p:cNvSpPr>
            <a:spLocks noChangeAspect="1"/>
          </p:cNvSpPr>
          <p:nvPr/>
        </p:nvSpPr>
        <p:spPr>
          <a:xfrm>
            <a:off x="7792166" y="3312812"/>
            <a:ext cx="1005840" cy="1005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72C972-78D9-DFB3-2F5C-3A5644446B23}"/>
              </a:ext>
            </a:extLst>
          </p:cNvPr>
          <p:cNvSpPr>
            <a:spLocks noChangeAspect="1"/>
          </p:cNvSpPr>
          <p:nvPr/>
        </p:nvSpPr>
        <p:spPr>
          <a:xfrm>
            <a:off x="7792166" y="4364372"/>
            <a:ext cx="1005840" cy="1005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63A2B6C-5F60-7725-79B2-264E8AFBB35C}"/>
              </a:ext>
            </a:extLst>
          </p:cNvPr>
          <p:cNvSpPr>
            <a:spLocks noChangeAspect="1"/>
          </p:cNvSpPr>
          <p:nvPr/>
        </p:nvSpPr>
        <p:spPr>
          <a:xfrm>
            <a:off x="7792166" y="5415932"/>
            <a:ext cx="1005840" cy="1005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1288;p174">
            <a:extLst>
              <a:ext uri="{FF2B5EF4-FFF2-40B4-BE49-F238E27FC236}">
                <a16:creationId xmlns:a16="http://schemas.microsoft.com/office/drawing/2014/main" id="{EDE54128-6D26-3619-FFBB-FE4D2CF242A0}"/>
              </a:ext>
            </a:extLst>
          </p:cNvPr>
          <p:cNvSpPr txBox="1"/>
          <p:nvPr/>
        </p:nvSpPr>
        <p:spPr>
          <a:xfrm>
            <a:off x="9089624" y="1322876"/>
            <a:ext cx="274320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Former CSO</a:t>
            </a:r>
          </a:p>
          <a:p>
            <a:pPr defTabSz="1219170">
              <a:buClr>
                <a:srgbClr val="000000"/>
              </a:buClr>
            </a:pPr>
            <a:r>
              <a:rPr lang="en-US" sz="2400" i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Akamai</a:t>
            </a:r>
          </a:p>
        </p:txBody>
      </p:sp>
      <p:sp>
        <p:nvSpPr>
          <p:cNvPr id="34" name="Google Shape;1288;p174">
            <a:extLst>
              <a:ext uri="{FF2B5EF4-FFF2-40B4-BE49-F238E27FC236}">
                <a16:creationId xmlns:a16="http://schemas.microsoft.com/office/drawing/2014/main" id="{7DEA3940-1B4C-02C3-6C45-E36573418824}"/>
              </a:ext>
            </a:extLst>
          </p:cNvPr>
          <p:cNvSpPr txBox="1"/>
          <p:nvPr/>
        </p:nvSpPr>
        <p:spPr>
          <a:xfrm>
            <a:off x="9089624" y="2325211"/>
            <a:ext cx="274320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Former Officer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 </a:t>
            </a:r>
          </a:p>
          <a:p>
            <a:pPr defTabSz="1219170">
              <a:buClr>
                <a:srgbClr val="000000"/>
              </a:buClr>
            </a:pPr>
            <a:r>
              <a:rPr lang="en-US" sz="2400" i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US Air Force</a:t>
            </a:r>
          </a:p>
        </p:txBody>
      </p:sp>
      <p:sp>
        <p:nvSpPr>
          <p:cNvPr id="39" name="Google Shape;1288;p174">
            <a:extLst>
              <a:ext uri="{FF2B5EF4-FFF2-40B4-BE49-F238E27FC236}">
                <a16:creationId xmlns:a16="http://schemas.microsoft.com/office/drawing/2014/main" id="{97073A71-4B2E-D073-55C5-85B933D69249}"/>
              </a:ext>
            </a:extLst>
          </p:cNvPr>
          <p:cNvSpPr txBox="1"/>
          <p:nvPr/>
        </p:nvSpPr>
        <p:spPr>
          <a:xfrm>
            <a:off x="9089623" y="3422228"/>
            <a:ext cx="292607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Podcast of the Year</a:t>
            </a:r>
          </a:p>
          <a:p>
            <a:pPr defTabSz="1219170">
              <a:buClr>
                <a:srgbClr val="000000"/>
              </a:buClr>
            </a:pPr>
            <a:r>
              <a:rPr lang="en-US" sz="2400" i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SANS DMA</a:t>
            </a:r>
          </a:p>
        </p:txBody>
      </p:sp>
      <p:sp>
        <p:nvSpPr>
          <p:cNvPr id="40" name="Google Shape;1288;p174">
            <a:extLst>
              <a:ext uri="{FF2B5EF4-FFF2-40B4-BE49-F238E27FC236}">
                <a16:creationId xmlns:a16="http://schemas.microsoft.com/office/drawing/2014/main" id="{6054E2CA-E1B1-95DE-989D-900DAC8E283A}"/>
              </a:ext>
            </a:extLst>
          </p:cNvPr>
          <p:cNvSpPr txBox="1"/>
          <p:nvPr/>
        </p:nvSpPr>
        <p:spPr>
          <a:xfrm>
            <a:off x="9089624" y="4454330"/>
            <a:ext cx="292607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Spirit of Disneyland</a:t>
            </a:r>
          </a:p>
          <a:p>
            <a:pPr defTabSz="1219170">
              <a:buClr>
                <a:srgbClr val="000000"/>
              </a:buClr>
            </a:pPr>
            <a:r>
              <a:rPr lang="en-US" sz="2400" i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Disneyland</a:t>
            </a:r>
          </a:p>
        </p:txBody>
      </p:sp>
      <p:sp>
        <p:nvSpPr>
          <p:cNvPr id="43" name="Google Shape;1288;p174">
            <a:extLst>
              <a:ext uri="{FF2B5EF4-FFF2-40B4-BE49-F238E27FC236}">
                <a16:creationId xmlns:a16="http://schemas.microsoft.com/office/drawing/2014/main" id="{EF83B071-5D76-7239-98B8-0283348ECC57}"/>
              </a:ext>
            </a:extLst>
          </p:cNvPr>
          <p:cNvSpPr txBox="1"/>
          <p:nvPr/>
        </p:nvSpPr>
        <p:spPr>
          <a:xfrm>
            <a:off x="9089623" y="5598812"/>
            <a:ext cx="30282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Award of Excellence</a:t>
            </a:r>
          </a:p>
          <a:p>
            <a:pPr defTabSz="1219170">
              <a:buClr>
                <a:srgbClr val="000000"/>
              </a:buClr>
            </a:pPr>
            <a:r>
              <a:rPr lang="en-US" sz="2400" i="1" kern="0" dirty="0">
                <a:solidFill>
                  <a:schemeClr val="bg1"/>
                </a:solidFill>
                <a:latin typeface="Arial" panose="020B0604020202020204" pitchFamily="34" charset="0"/>
                <a:ea typeface="Manrope"/>
                <a:cs typeface="Arial" panose="020B0604020202020204" pitchFamily="34" charset="0"/>
                <a:sym typeface="Manrope"/>
              </a:rPr>
              <a:t>Wine Spectator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9C6E6A-4AEC-12D4-C73E-C531400EADEF}"/>
              </a:ext>
            </a:extLst>
          </p:cNvPr>
          <p:cNvCxnSpPr>
            <a:cxnSpLocks/>
          </p:cNvCxnSpPr>
          <p:nvPr/>
        </p:nvCxnSpPr>
        <p:spPr>
          <a:xfrm>
            <a:off x="8889446" y="2169812"/>
            <a:ext cx="310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6713A4-CD0A-008C-7FF3-D4F0B459EC97}"/>
              </a:ext>
            </a:extLst>
          </p:cNvPr>
          <p:cNvCxnSpPr>
            <a:cxnSpLocks/>
          </p:cNvCxnSpPr>
          <p:nvPr/>
        </p:nvCxnSpPr>
        <p:spPr>
          <a:xfrm>
            <a:off x="8889446" y="3267092"/>
            <a:ext cx="310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E408AFE-F48D-6703-ADB8-A183BA045664}"/>
              </a:ext>
            </a:extLst>
          </p:cNvPr>
          <p:cNvCxnSpPr>
            <a:cxnSpLocks/>
          </p:cNvCxnSpPr>
          <p:nvPr/>
        </p:nvCxnSpPr>
        <p:spPr>
          <a:xfrm>
            <a:off x="8889446" y="4318652"/>
            <a:ext cx="310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7A0946-6C9B-C586-BB4B-E212AD26A25F}"/>
              </a:ext>
            </a:extLst>
          </p:cNvPr>
          <p:cNvCxnSpPr>
            <a:cxnSpLocks/>
          </p:cNvCxnSpPr>
          <p:nvPr/>
        </p:nvCxnSpPr>
        <p:spPr>
          <a:xfrm>
            <a:off x="8889446" y="5370212"/>
            <a:ext cx="310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5526329B-5FDD-50DB-6CC3-9BD0B85A6D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614" y="2410383"/>
            <a:ext cx="820943" cy="64008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1BC60CA-2754-6125-2AC9-96BBFB0020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7885" y="1499477"/>
            <a:ext cx="914400" cy="37326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9C2FAA2-D144-2987-6547-71A39E2A4A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5045" y="3476463"/>
            <a:ext cx="640080" cy="64008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7D42916-11A2-B34D-D5DB-A46547A3BE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0242" y="4348693"/>
            <a:ext cx="914400" cy="914400"/>
          </a:xfrm>
          <a:prstGeom prst="rect">
            <a:avLst/>
          </a:prstGeom>
        </p:spPr>
      </p:pic>
      <p:pic>
        <p:nvPicPr>
          <p:cNvPr id="59" name="Picture 58" descr="A picture containing text, font, graphic design, graphics&#10;&#10;Description automatically generated">
            <a:extLst>
              <a:ext uri="{FF2B5EF4-FFF2-40B4-BE49-F238E27FC236}">
                <a16:creationId xmlns:a16="http://schemas.microsoft.com/office/drawing/2014/main" id="{F8F6B5A6-FA8B-CAF8-BA84-687617A5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59597" y="5461652"/>
            <a:ext cx="495689" cy="9144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D506B93-29B6-A706-D6C8-64CC00D86A5E}"/>
              </a:ext>
            </a:extLst>
          </p:cNvPr>
          <p:cNvSpPr txBox="1"/>
          <p:nvPr/>
        </p:nvSpPr>
        <p:spPr>
          <a:xfrm>
            <a:off x="628976" y="4458641"/>
            <a:ext cx="23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B3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Ellis</a:t>
            </a:r>
          </a:p>
        </p:txBody>
      </p:sp>
    </p:spTree>
    <p:extLst>
      <p:ext uri="{BB962C8B-B14F-4D97-AF65-F5344CB8AC3E}">
        <p14:creationId xmlns:p14="http://schemas.microsoft.com/office/powerpoint/2010/main" val="19983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44B3A5-558C-C496-1944-590782C514CD}"/>
              </a:ext>
            </a:extLst>
          </p:cNvPr>
          <p:cNvSpPr txBox="1"/>
          <p:nvPr/>
        </p:nvSpPr>
        <p:spPr>
          <a:xfrm>
            <a:off x="499576" y="320504"/>
            <a:ext cx="4461305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Strategy</a:t>
            </a: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45749998-8028-2F16-5113-E966DADE5218}"/>
              </a:ext>
            </a:extLst>
          </p:cNvPr>
          <p:cNvSpPr/>
          <p:nvPr/>
        </p:nvSpPr>
        <p:spPr>
          <a:xfrm flipV="1">
            <a:off x="1527048" y="2487168"/>
            <a:ext cx="6863256" cy="3573510"/>
          </a:xfrm>
          <a:prstGeom prst="trapezoid">
            <a:avLst>
              <a:gd name="adj" fmla="val 5123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03DDDDCC-D310-A8BD-2269-F543826DEB33}"/>
              </a:ext>
            </a:extLst>
          </p:cNvPr>
          <p:cNvSpPr/>
          <p:nvPr/>
        </p:nvSpPr>
        <p:spPr>
          <a:xfrm flipV="1">
            <a:off x="1056288" y="1383578"/>
            <a:ext cx="7809186" cy="4677100"/>
          </a:xfrm>
          <a:prstGeom prst="trapezoid">
            <a:avLst>
              <a:gd name="adj" fmla="val 523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9C9F6-1FA9-A646-E400-2628C2F75FAF}"/>
              </a:ext>
            </a:extLst>
          </p:cNvPr>
          <p:cNvSpPr txBox="1"/>
          <p:nvPr/>
        </p:nvSpPr>
        <p:spPr>
          <a:xfrm>
            <a:off x="2180895" y="2167122"/>
            <a:ext cx="5738648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Leadership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CF335-B6FB-7650-002D-88D15B951F51}"/>
              </a:ext>
            </a:extLst>
          </p:cNvPr>
          <p:cNvSpPr txBox="1"/>
          <p:nvPr/>
        </p:nvSpPr>
        <p:spPr>
          <a:xfrm>
            <a:off x="2180895" y="4673842"/>
            <a:ext cx="5738648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Marketing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E4F262-05A9-33DF-F765-F3D0CF731F27}"/>
              </a:ext>
            </a:extLst>
          </p:cNvPr>
          <p:cNvSpPr txBox="1"/>
          <p:nvPr/>
        </p:nvSpPr>
        <p:spPr>
          <a:xfrm>
            <a:off x="9157490" y="5736815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46F55-7CC6-83B9-5CAA-CA1B23F27C2F}"/>
              </a:ext>
            </a:extLst>
          </p:cNvPr>
          <p:cNvSpPr txBox="1"/>
          <p:nvPr/>
        </p:nvSpPr>
        <p:spPr>
          <a:xfrm>
            <a:off x="9157490" y="5001743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97B965-2988-614A-CD5B-67E65ECBD656}"/>
              </a:ext>
            </a:extLst>
          </p:cNvPr>
          <p:cNvSpPr txBox="1"/>
          <p:nvPr/>
        </p:nvSpPr>
        <p:spPr>
          <a:xfrm>
            <a:off x="9157487" y="4303780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73D8B9-5C73-DE59-707E-61B388193341}"/>
              </a:ext>
            </a:extLst>
          </p:cNvPr>
          <p:cNvSpPr txBox="1"/>
          <p:nvPr/>
        </p:nvSpPr>
        <p:spPr>
          <a:xfrm>
            <a:off x="9157493" y="3676685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B4156B-6C44-5925-6063-FAA4421BADAF}"/>
              </a:ext>
            </a:extLst>
          </p:cNvPr>
          <p:cNvSpPr txBox="1"/>
          <p:nvPr/>
        </p:nvSpPr>
        <p:spPr>
          <a:xfrm>
            <a:off x="8799234" y="2944660"/>
            <a:ext cx="3587734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44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44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48D120-DA2E-E3E8-5383-21B657602566}"/>
              </a:ext>
            </a:extLst>
          </p:cNvPr>
          <p:cNvSpPr txBox="1"/>
          <p:nvPr/>
        </p:nvSpPr>
        <p:spPr>
          <a:xfrm>
            <a:off x="9157490" y="2243650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1FB958-CC02-2436-4653-0332C5B96175}"/>
              </a:ext>
            </a:extLst>
          </p:cNvPr>
          <p:cNvSpPr txBox="1"/>
          <p:nvPr/>
        </p:nvSpPr>
        <p:spPr>
          <a:xfrm>
            <a:off x="9157493" y="1543321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95A811-A343-4F73-BEF0-83494FE898D8}"/>
              </a:ext>
            </a:extLst>
          </p:cNvPr>
          <p:cNvSpPr txBox="1"/>
          <p:nvPr/>
        </p:nvSpPr>
        <p:spPr>
          <a:xfrm>
            <a:off x="9157493" y="808249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47D489-B249-88DD-3ECF-B45A2D9976AE}"/>
              </a:ext>
            </a:extLst>
          </p:cNvPr>
          <p:cNvSpPr txBox="1"/>
          <p:nvPr/>
        </p:nvSpPr>
        <p:spPr>
          <a:xfrm>
            <a:off x="9157490" y="11028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941717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>
            <a:extLst>
              <a:ext uri="{FF2B5EF4-FFF2-40B4-BE49-F238E27FC236}">
                <a16:creationId xmlns:a16="http://schemas.microsoft.com/office/drawing/2014/main" id="{45749998-8028-2F16-5113-E966DADE5218}"/>
              </a:ext>
            </a:extLst>
          </p:cNvPr>
          <p:cNvSpPr/>
          <p:nvPr/>
        </p:nvSpPr>
        <p:spPr>
          <a:xfrm flipV="1">
            <a:off x="1056288" y="1383578"/>
            <a:ext cx="7809186" cy="4677100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66000">
                <a:srgbClr val="007FFF"/>
              </a:gs>
            </a:gsLst>
            <a:lin ang="54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03DDDDCC-D310-A8BD-2269-F543826DEB33}"/>
              </a:ext>
            </a:extLst>
          </p:cNvPr>
          <p:cNvSpPr/>
          <p:nvPr/>
        </p:nvSpPr>
        <p:spPr>
          <a:xfrm flipV="1">
            <a:off x="1056288" y="1383578"/>
            <a:ext cx="7809186" cy="4677100"/>
          </a:xfrm>
          <a:prstGeom prst="trapezoid">
            <a:avLst>
              <a:gd name="adj" fmla="val 0"/>
            </a:avLst>
          </a:prstGeom>
          <a:gradFill>
            <a:gsLst>
              <a:gs pos="0">
                <a:schemeClr val="bg1">
                  <a:alpha val="49729"/>
                </a:schemeClr>
              </a:gs>
              <a:gs pos="66000">
                <a:srgbClr val="C00000">
                  <a:alpha val="50000"/>
                </a:srgbClr>
              </a:gs>
            </a:gsLst>
            <a:lin ang="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4B3A5-558C-C496-1944-590782C514CD}"/>
              </a:ext>
            </a:extLst>
          </p:cNvPr>
          <p:cNvSpPr txBox="1"/>
          <p:nvPr/>
        </p:nvSpPr>
        <p:spPr>
          <a:xfrm>
            <a:off x="499576" y="320504"/>
            <a:ext cx="4461305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Strategy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65F21-C128-BD94-583B-50F9D070EA05}"/>
              </a:ext>
            </a:extLst>
          </p:cNvPr>
          <p:cNvSpPr txBox="1"/>
          <p:nvPr/>
        </p:nvSpPr>
        <p:spPr>
          <a:xfrm>
            <a:off x="9157490" y="5736815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11999-206E-1630-6698-868204CF8412}"/>
              </a:ext>
            </a:extLst>
          </p:cNvPr>
          <p:cNvSpPr txBox="1"/>
          <p:nvPr/>
        </p:nvSpPr>
        <p:spPr>
          <a:xfrm>
            <a:off x="9157490" y="5001743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FE80C-E697-BF03-A9FA-B94464ACF2C6}"/>
              </a:ext>
            </a:extLst>
          </p:cNvPr>
          <p:cNvSpPr txBox="1"/>
          <p:nvPr/>
        </p:nvSpPr>
        <p:spPr>
          <a:xfrm>
            <a:off x="9157487" y="4303780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1FB1D-9397-E7DC-2015-F2D29093A9FE}"/>
              </a:ext>
            </a:extLst>
          </p:cNvPr>
          <p:cNvSpPr txBox="1"/>
          <p:nvPr/>
        </p:nvSpPr>
        <p:spPr>
          <a:xfrm>
            <a:off x="9157493" y="3676685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BE52A3-A2AE-EB3A-6A9F-73D1FD818B96}"/>
              </a:ext>
            </a:extLst>
          </p:cNvPr>
          <p:cNvSpPr txBox="1"/>
          <p:nvPr/>
        </p:nvSpPr>
        <p:spPr>
          <a:xfrm>
            <a:off x="8799234" y="2944660"/>
            <a:ext cx="3587734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44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44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964044-9157-ABCA-B64A-9DC83734D99D}"/>
              </a:ext>
            </a:extLst>
          </p:cNvPr>
          <p:cNvSpPr txBox="1"/>
          <p:nvPr/>
        </p:nvSpPr>
        <p:spPr>
          <a:xfrm>
            <a:off x="9157490" y="2243650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DF153E-8330-4829-E282-58FBC107B468}"/>
              </a:ext>
            </a:extLst>
          </p:cNvPr>
          <p:cNvSpPr txBox="1"/>
          <p:nvPr/>
        </p:nvSpPr>
        <p:spPr>
          <a:xfrm>
            <a:off x="9157493" y="1543321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1BF366-8586-C3DF-DBE7-2B17794AE245}"/>
              </a:ext>
            </a:extLst>
          </p:cNvPr>
          <p:cNvSpPr txBox="1"/>
          <p:nvPr/>
        </p:nvSpPr>
        <p:spPr>
          <a:xfrm>
            <a:off x="9157493" y="808249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97A966-05FC-6BF7-D0A2-3921864C7973}"/>
              </a:ext>
            </a:extLst>
          </p:cNvPr>
          <p:cNvSpPr txBox="1"/>
          <p:nvPr/>
        </p:nvSpPr>
        <p:spPr>
          <a:xfrm>
            <a:off x="9157490" y="11028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EE792-86A2-1A53-E560-AC0C7EA8D377}"/>
              </a:ext>
            </a:extLst>
          </p:cNvPr>
          <p:cNvSpPr txBox="1"/>
          <p:nvPr/>
        </p:nvSpPr>
        <p:spPr>
          <a:xfrm>
            <a:off x="1056288" y="1063538"/>
            <a:ext cx="7809186" cy="6400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C00000"/>
              </a:gs>
            </a:gsLst>
            <a:lin ang="0" scaled="1"/>
          </a:gra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Leadership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77A7F-E902-1B4C-A4F0-AA9C97E4D7C0}"/>
              </a:ext>
            </a:extLst>
          </p:cNvPr>
          <p:cNvSpPr txBox="1"/>
          <p:nvPr/>
        </p:nvSpPr>
        <p:spPr>
          <a:xfrm rot="16200000">
            <a:off x="-1382113" y="3402088"/>
            <a:ext cx="4876801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007FFF"/>
              </a:gs>
            </a:gsLst>
            <a:lin ang="0" scaled="1"/>
            <a:tileRect/>
          </a:gra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Marketing</a:t>
            </a:r>
          </a:p>
        </p:txBody>
      </p:sp>
    </p:spTree>
    <p:extLst>
      <p:ext uri="{BB962C8B-B14F-4D97-AF65-F5344CB8AC3E}">
        <p14:creationId xmlns:p14="http://schemas.microsoft.com/office/powerpoint/2010/main" val="2195425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>
            <a:extLst>
              <a:ext uri="{FF2B5EF4-FFF2-40B4-BE49-F238E27FC236}">
                <a16:creationId xmlns:a16="http://schemas.microsoft.com/office/drawing/2014/main" id="{45749998-8028-2F16-5113-E966DADE5218}"/>
              </a:ext>
            </a:extLst>
          </p:cNvPr>
          <p:cNvSpPr/>
          <p:nvPr/>
        </p:nvSpPr>
        <p:spPr>
          <a:xfrm flipV="1">
            <a:off x="1056288" y="1383578"/>
            <a:ext cx="7809186" cy="4677100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66000">
                <a:srgbClr val="007FFF"/>
              </a:gs>
            </a:gsLst>
            <a:lin ang="54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03DDDDCC-D310-A8BD-2269-F543826DEB33}"/>
              </a:ext>
            </a:extLst>
          </p:cNvPr>
          <p:cNvSpPr/>
          <p:nvPr/>
        </p:nvSpPr>
        <p:spPr>
          <a:xfrm flipV="1">
            <a:off x="1056288" y="1383578"/>
            <a:ext cx="7809186" cy="4677100"/>
          </a:xfrm>
          <a:prstGeom prst="trapezoid">
            <a:avLst>
              <a:gd name="adj" fmla="val 0"/>
            </a:avLst>
          </a:prstGeom>
          <a:gradFill>
            <a:gsLst>
              <a:gs pos="0">
                <a:schemeClr val="bg1">
                  <a:alpha val="49729"/>
                </a:schemeClr>
              </a:gs>
              <a:gs pos="66000">
                <a:srgbClr val="C00000">
                  <a:alpha val="50000"/>
                </a:srgbClr>
              </a:gs>
            </a:gsLst>
            <a:lin ang="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4B3A5-558C-C496-1944-590782C514CD}"/>
              </a:ext>
            </a:extLst>
          </p:cNvPr>
          <p:cNvSpPr txBox="1"/>
          <p:nvPr/>
        </p:nvSpPr>
        <p:spPr>
          <a:xfrm>
            <a:off x="499576" y="320504"/>
            <a:ext cx="4461305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C6886-B381-4FBA-1C2E-CD12DDA3C7F3}"/>
              </a:ext>
            </a:extLst>
          </p:cNvPr>
          <p:cNvSpPr txBox="1"/>
          <p:nvPr/>
        </p:nvSpPr>
        <p:spPr>
          <a:xfrm>
            <a:off x="1056288" y="1063538"/>
            <a:ext cx="7809186" cy="6400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C00000"/>
              </a:gs>
            </a:gsLst>
            <a:lin ang="0" scaled="1"/>
          </a:gra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Leadership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77A7F-E902-1B4C-A4F0-AA9C97E4D7C0}"/>
              </a:ext>
            </a:extLst>
          </p:cNvPr>
          <p:cNvSpPr txBox="1"/>
          <p:nvPr/>
        </p:nvSpPr>
        <p:spPr>
          <a:xfrm rot="16200000">
            <a:off x="-1382113" y="3402088"/>
            <a:ext cx="4876801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007FFF"/>
              </a:gs>
            </a:gsLst>
            <a:lin ang="0" scaled="1"/>
            <a:tileRect/>
          </a:gra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Marketing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DF153E-8330-4829-E282-58FBC107B468}"/>
              </a:ext>
            </a:extLst>
          </p:cNvPr>
          <p:cNvSpPr txBox="1"/>
          <p:nvPr/>
        </p:nvSpPr>
        <p:spPr>
          <a:xfrm>
            <a:off x="6400800" y="4466420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1BF366-8586-C3DF-DBE7-2B17794AE245}"/>
              </a:ext>
            </a:extLst>
          </p:cNvPr>
          <p:cNvSpPr txBox="1"/>
          <p:nvPr/>
        </p:nvSpPr>
        <p:spPr>
          <a:xfrm>
            <a:off x="6400800" y="4991464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97A966-05FC-6BF7-D0A2-3921864C7973}"/>
              </a:ext>
            </a:extLst>
          </p:cNvPr>
          <p:cNvSpPr txBox="1"/>
          <p:nvPr/>
        </p:nvSpPr>
        <p:spPr>
          <a:xfrm>
            <a:off x="6400800" y="5526071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F1374-5AC1-D987-F960-5CA115B4F61B}"/>
              </a:ext>
            </a:extLst>
          </p:cNvPr>
          <p:cNvSpPr txBox="1"/>
          <p:nvPr/>
        </p:nvSpPr>
        <p:spPr>
          <a:xfrm>
            <a:off x="9157490" y="5736815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DAF6-0CDE-89B3-EDF7-A12F1A1592A4}"/>
              </a:ext>
            </a:extLst>
          </p:cNvPr>
          <p:cNvSpPr txBox="1"/>
          <p:nvPr/>
        </p:nvSpPr>
        <p:spPr>
          <a:xfrm>
            <a:off x="9157490" y="5001743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1B5DF6-CE01-BE08-170A-D228C2C26185}"/>
              </a:ext>
            </a:extLst>
          </p:cNvPr>
          <p:cNvSpPr txBox="1"/>
          <p:nvPr/>
        </p:nvSpPr>
        <p:spPr>
          <a:xfrm>
            <a:off x="9157487" y="4303780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43A83-F268-CD1E-43E2-891365A63D8B}"/>
              </a:ext>
            </a:extLst>
          </p:cNvPr>
          <p:cNvSpPr txBox="1"/>
          <p:nvPr/>
        </p:nvSpPr>
        <p:spPr>
          <a:xfrm>
            <a:off x="9157493" y="3676685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8E1FA7-C275-709E-53F1-1187D25B45D9}"/>
              </a:ext>
            </a:extLst>
          </p:cNvPr>
          <p:cNvSpPr txBox="1"/>
          <p:nvPr/>
        </p:nvSpPr>
        <p:spPr>
          <a:xfrm>
            <a:off x="8799234" y="2944660"/>
            <a:ext cx="3587734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44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44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87E419-164B-716B-4FA1-532851888953}"/>
              </a:ext>
            </a:extLst>
          </p:cNvPr>
          <p:cNvSpPr txBox="1"/>
          <p:nvPr/>
        </p:nvSpPr>
        <p:spPr>
          <a:xfrm>
            <a:off x="9157490" y="2243650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</p:spTree>
    <p:extLst>
      <p:ext uri="{BB962C8B-B14F-4D97-AF65-F5344CB8AC3E}">
        <p14:creationId xmlns:p14="http://schemas.microsoft.com/office/powerpoint/2010/main" val="2934090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>
            <a:extLst>
              <a:ext uri="{FF2B5EF4-FFF2-40B4-BE49-F238E27FC236}">
                <a16:creationId xmlns:a16="http://schemas.microsoft.com/office/drawing/2014/main" id="{45749998-8028-2F16-5113-E966DADE5218}"/>
              </a:ext>
            </a:extLst>
          </p:cNvPr>
          <p:cNvSpPr/>
          <p:nvPr/>
        </p:nvSpPr>
        <p:spPr>
          <a:xfrm flipV="1">
            <a:off x="1056288" y="1383578"/>
            <a:ext cx="7809186" cy="4677100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66000">
                <a:srgbClr val="007FFF"/>
              </a:gs>
            </a:gsLst>
            <a:lin ang="54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03DDDDCC-D310-A8BD-2269-F543826DEB33}"/>
              </a:ext>
            </a:extLst>
          </p:cNvPr>
          <p:cNvSpPr/>
          <p:nvPr/>
        </p:nvSpPr>
        <p:spPr>
          <a:xfrm flipV="1">
            <a:off x="1056288" y="1383578"/>
            <a:ext cx="7809186" cy="4677100"/>
          </a:xfrm>
          <a:prstGeom prst="trapezoid">
            <a:avLst>
              <a:gd name="adj" fmla="val 0"/>
            </a:avLst>
          </a:prstGeom>
          <a:gradFill>
            <a:gsLst>
              <a:gs pos="0">
                <a:schemeClr val="bg1">
                  <a:alpha val="49729"/>
                </a:schemeClr>
              </a:gs>
              <a:gs pos="66000">
                <a:srgbClr val="C00000">
                  <a:alpha val="50000"/>
                </a:srgbClr>
              </a:gs>
            </a:gsLst>
            <a:lin ang="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4B3A5-558C-C496-1944-590782C514CD}"/>
              </a:ext>
            </a:extLst>
          </p:cNvPr>
          <p:cNvSpPr txBox="1"/>
          <p:nvPr/>
        </p:nvSpPr>
        <p:spPr>
          <a:xfrm>
            <a:off x="499576" y="320504"/>
            <a:ext cx="4461305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C6886-B381-4FBA-1C2E-CD12DDA3C7F3}"/>
              </a:ext>
            </a:extLst>
          </p:cNvPr>
          <p:cNvSpPr txBox="1"/>
          <p:nvPr/>
        </p:nvSpPr>
        <p:spPr>
          <a:xfrm>
            <a:off x="1056288" y="1063538"/>
            <a:ext cx="7809186" cy="6400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C00000"/>
              </a:gs>
            </a:gsLst>
            <a:lin ang="0" scaled="1"/>
          </a:gra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Leadership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77A7F-E902-1B4C-A4F0-AA9C97E4D7C0}"/>
              </a:ext>
            </a:extLst>
          </p:cNvPr>
          <p:cNvSpPr txBox="1"/>
          <p:nvPr/>
        </p:nvSpPr>
        <p:spPr>
          <a:xfrm rot="16200000">
            <a:off x="-1382113" y="3402088"/>
            <a:ext cx="4876801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007FFF"/>
              </a:gs>
            </a:gsLst>
            <a:lin ang="0" scaled="1"/>
            <a:tileRect/>
          </a:gra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Marketing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1FB1D-9397-E7DC-2015-F2D29093A9FE}"/>
              </a:ext>
            </a:extLst>
          </p:cNvPr>
          <p:cNvSpPr txBox="1"/>
          <p:nvPr/>
        </p:nvSpPr>
        <p:spPr>
          <a:xfrm>
            <a:off x="3810000" y="3104140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BE52A3-A2AE-EB3A-6A9F-73D1FD818B96}"/>
              </a:ext>
            </a:extLst>
          </p:cNvPr>
          <p:cNvSpPr txBox="1"/>
          <p:nvPr/>
        </p:nvSpPr>
        <p:spPr>
          <a:xfrm>
            <a:off x="5269214" y="3638747"/>
            <a:ext cx="27432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36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36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964044-9157-ABCA-B64A-9DC83734D99D}"/>
              </a:ext>
            </a:extLst>
          </p:cNvPr>
          <p:cNvSpPr txBox="1"/>
          <p:nvPr/>
        </p:nvSpPr>
        <p:spPr>
          <a:xfrm>
            <a:off x="2451086" y="2566224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DF153E-8330-4829-E282-58FBC107B468}"/>
              </a:ext>
            </a:extLst>
          </p:cNvPr>
          <p:cNvSpPr txBox="1"/>
          <p:nvPr/>
        </p:nvSpPr>
        <p:spPr>
          <a:xfrm>
            <a:off x="6400800" y="4466420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1BF366-8586-C3DF-DBE7-2B17794AE245}"/>
              </a:ext>
            </a:extLst>
          </p:cNvPr>
          <p:cNvSpPr txBox="1"/>
          <p:nvPr/>
        </p:nvSpPr>
        <p:spPr>
          <a:xfrm>
            <a:off x="6400800" y="4991464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97A966-05FC-6BF7-D0A2-3921864C7973}"/>
              </a:ext>
            </a:extLst>
          </p:cNvPr>
          <p:cNvSpPr txBox="1"/>
          <p:nvPr/>
        </p:nvSpPr>
        <p:spPr>
          <a:xfrm>
            <a:off x="6400800" y="5526071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7C381-E48C-A518-1FDF-F5CB126DF3BB}"/>
              </a:ext>
            </a:extLst>
          </p:cNvPr>
          <p:cNvSpPr txBox="1"/>
          <p:nvPr/>
        </p:nvSpPr>
        <p:spPr>
          <a:xfrm>
            <a:off x="9157490" y="5736815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3B35F-815A-9224-449B-A44FE2A9EF72}"/>
              </a:ext>
            </a:extLst>
          </p:cNvPr>
          <p:cNvSpPr txBox="1"/>
          <p:nvPr/>
        </p:nvSpPr>
        <p:spPr>
          <a:xfrm>
            <a:off x="9157490" y="5001743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CD5110-87CA-4683-56A1-132E11F96E87}"/>
              </a:ext>
            </a:extLst>
          </p:cNvPr>
          <p:cNvSpPr txBox="1"/>
          <p:nvPr/>
        </p:nvSpPr>
        <p:spPr>
          <a:xfrm>
            <a:off x="9157487" y="4303780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609847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>
            <a:extLst>
              <a:ext uri="{FF2B5EF4-FFF2-40B4-BE49-F238E27FC236}">
                <a16:creationId xmlns:a16="http://schemas.microsoft.com/office/drawing/2014/main" id="{45749998-8028-2F16-5113-E966DADE5218}"/>
              </a:ext>
            </a:extLst>
          </p:cNvPr>
          <p:cNvSpPr/>
          <p:nvPr/>
        </p:nvSpPr>
        <p:spPr>
          <a:xfrm flipV="1">
            <a:off x="1056288" y="1383578"/>
            <a:ext cx="7809186" cy="4677100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66000">
                <a:srgbClr val="007FFF"/>
              </a:gs>
            </a:gsLst>
            <a:lin ang="54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03DDDDCC-D310-A8BD-2269-F543826DEB33}"/>
              </a:ext>
            </a:extLst>
          </p:cNvPr>
          <p:cNvSpPr/>
          <p:nvPr/>
        </p:nvSpPr>
        <p:spPr>
          <a:xfrm flipV="1">
            <a:off x="1056288" y="1383578"/>
            <a:ext cx="7809186" cy="4677100"/>
          </a:xfrm>
          <a:prstGeom prst="trapezoid">
            <a:avLst>
              <a:gd name="adj" fmla="val 0"/>
            </a:avLst>
          </a:prstGeom>
          <a:gradFill>
            <a:gsLst>
              <a:gs pos="0">
                <a:schemeClr val="bg1">
                  <a:alpha val="49729"/>
                </a:schemeClr>
              </a:gs>
              <a:gs pos="66000">
                <a:srgbClr val="C00000">
                  <a:alpha val="50000"/>
                </a:srgbClr>
              </a:gs>
            </a:gsLst>
            <a:lin ang="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4B3A5-558C-C496-1944-590782C514CD}"/>
              </a:ext>
            </a:extLst>
          </p:cNvPr>
          <p:cNvSpPr txBox="1"/>
          <p:nvPr/>
        </p:nvSpPr>
        <p:spPr>
          <a:xfrm>
            <a:off x="499576" y="320504"/>
            <a:ext cx="4461305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C6886-B381-4FBA-1C2E-CD12DDA3C7F3}"/>
              </a:ext>
            </a:extLst>
          </p:cNvPr>
          <p:cNvSpPr txBox="1"/>
          <p:nvPr/>
        </p:nvSpPr>
        <p:spPr>
          <a:xfrm>
            <a:off x="1056288" y="1063538"/>
            <a:ext cx="7809186" cy="6400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C00000"/>
              </a:gs>
            </a:gsLst>
            <a:lin ang="0" scaled="1"/>
          </a:gra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Leadership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77A7F-E902-1B4C-A4F0-AA9C97E4D7C0}"/>
              </a:ext>
            </a:extLst>
          </p:cNvPr>
          <p:cNvSpPr txBox="1"/>
          <p:nvPr/>
        </p:nvSpPr>
        <p:spPr>
          <a:xfrm rot="16200000">
            <a:off x="-1382113" y="3402088"/>
            <a:ext cx="4876801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007FFF"/>
              </a:gs>
            </a:gsLst>
            <a:lin ang="0" scaled="1"/>
            <a:tileRect/>
          </a:gra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Marketing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65F21-C128-BD94-583B-50F9D070EA05}"/>
              </a:ext>
            </a:extLst>
          </p:cNvPr>
          <p:cNvSpPr txBox="1"/>
          <p:nvPr/>
        </p:nvSpPr>
        <p:spPr>
          <a:xfrm>
            <a:off x="6213145" y="1788984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11999-206E-1630-6698-868204CF8412}"/>
              </a:ext>
            </a:extLst>
          </p:cNvPr>
          <p:cNvSpPr txBox="1"/>
          <p:nvPr/>
        </p:nvSpPr>
        <p:spPr>
          <a:xfrm>
            <a:off x="1425733" y="1788984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FE80C-E697-BF03-A9FA-B94464ACF2C6}"/>
              </a:ext>
            </a:extLst>
          </p:cNvPr>
          <p:cNvSpPr txBox="1"/>
          <p:nvPr/>
        </p:nvSpPr>
        <p:spPr>
          <a:xfrm>
            <a:off x="3819439" y="1788984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1FB1D-9397-E7DC-2015-F2D29093A9FE}"/>
              </a:ext>
            </a:extLst>
          </p:cNvPr>
          <p:cNvSpPr txBox="1"/>
          <p:nvPr/>
        </p:nvSpPr>
        <p:spPr>
          <a:xfrm>
            <a:off x="3810000" y="3104140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BE52A3-A2AE-EB3A-6A9F-73D1FD818B96}"/>
              </a:ext>
            </a:extLst>
          </p:cNvPr>
          <p:cNvSpPr txBox="1"/>
          <p:nvPr/>
        </p:nvSpPr>
        <p:spPr>
          <a:xfrm>
            <a:off x="5269214" y="3638747"/>
            <a:ext cx="27432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36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36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964044-9157-ABCA-B64A-9DC83734D99D}"/>
              </a:ext>
            </a:extLst>
          </p:cNvPr>
          <p:cNvSpPr txBox="1"/>
          <p:nvPr/>
        </p:nvSpPr>
        <p:spPr>
          <a:xfrm>
            <a:off x="2451086" y="2566224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DF153E-8330-4829-E282-58FBC107B468}"/>
              </a:ext>
            </a:extLst>
          </p:cNvPr>
          <p:cNvSpPr txBox="1"/>
          <p:nvPr/>
        </p:nvSpPr>
        <p:spPr>
          <a:xfrm>
            <a:off x="6400800" y="4466420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1BF366-8586-C3DF-DBE7-2B17794AE245}"/>
              </a:ext>
            </a:extLst>
          </p:cNvPr>
          <p:cNvSpPr txBox="1"/>
          <p:nvPr/>
        </p:nvSpPr>
        <p:spPr>
          <a:xfrm>
            <a:off x="6400800" y="4991464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97A966-05FC-6BF7-D0A2-3921864C7973}"/>
              </a:ext>
            </a:extLst>
          </p:cNvPr>
          <p:cNvSpPr txBox="1"/>
          <p:nvPr/>
        </p:nvSpPr>
        <p:spPr>
          <a:xfrm>
            <a:off x="6400800" y="5526071"/>
            <a:ext cx="228600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736175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/>
          <p:nvPr/>
        </p:nvSpPr>
        <p:spPr>
          <a:xfrm>
            <a:off x="0" y="685800"/>
            <a:ext cx="12192000" cy="51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3" name="Google Shape;223;p7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>
            <a:off x="0" y="685800"/>
            <a:ext cx="12192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7"/>
          <p:cNvSpPr/>
          <p:nvPr/>
        </p:nvSpPr>
        <p:spPr>
          <a:xfrm>
            <a:off x="6324600" y="685800"/>
            <a:ext cx="5867400" cy="5181600"/>
          </a:xfrm>
          <a:prstGeom prst="rect">
            <a:avLst/>
          </a:prstGeom>
          <a:solidFill>
            <a:schemeClr val="accent2">
              <a:alpha val="8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5" name="Google Shape;225;p7"/>
          <p:cNvGrpSpPr/>
          <p:nvPr/>
        </p:nvGrpSpPr>
        <p:grpSpPr>
          <a:xfrm>
            <a:off x="7763050" y="1202550"/>
            <a:ext cx="2990407" cy="2057400"/>
            <a:chOff x="1524000" y="2133600"/>
            <a:chExt cx="2990407" cy="2057400"/>
          </a:xfrm>
        </p:grpSpPr>
        <p:pic>
          <p:nvPicPr>
            <p:cNvPr id="226" name="Google Shape;226;p7"/>
            <p:cNvPicPr preferRelativeResize="0"/>
            <p:nvPr/>
          </p:nvPicPr>
          <p:blipFill rotWithShape="1">
            <a:blip r:embed="rId4">
              <a:alphaModFix/>
            </a:blip>
            <a:srcRect b="30246"/>
            <a:stretch/>
          </p:blipFill>
          <p:spPr>
            <a:xfrm>
              <a:off x="1524000" y="2133600"/>
              <a:ext cx="2990407" cy="143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7"/>
            <p:cNvPicPr preferRelativeResize="0"/>
            <p:nvPr/>
          </p:nvPicPr>
          <p:blipFill rotWithShape="1">
            <a:blip r:embed="rId5">
              <a:alphaModFix amt="90000"/>
            </a:blip>
            <a:srcRect/>
            <a:stretch/>
          </p:blipFill>
          <p:spPr>
            <a:xfrm>
              <a:off x="1524000" y="3619500"/>
              <a:ext cx="2990407" cy="571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7"/>
          <p:cNvSpPr txBox="1"/>
          <p:nvPr/>
        </p:nvSpPr>
        <p:spPr>
          <a:xfrm>
            <a:off x="6604000" y="4525513"/>
            <a:ext cx="5308500" cy="10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624049-834D-793A-5391-3B305D9C8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833" y="5121166"/>
            <a:ext cx="1736834" cy="17368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8CE36-D9D8-82A7-BF91-6954DCFB1076}"/>
              </a:ext>
            </a:extLst>
          </p:cNvPr>
          <p:cNvSpPr txBox="1"/>
          <p:nvPr/>
        </p:nvSpPr>
        <p:spPr>
          <a:xfrm>
            <a:off x="8499228" y="445093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B54AB-DB89-D907-9FEE-5ED9464044AD}"/>
              </a:ext>
            </a:extLst>
          </p:cNvPr>
          <p:cNvSpPr txBox="1"/>
          <p:nvPr/>
        </p:nvSpPr>
        <p:spPr>
          <a:xfrm>
            <a:off x="4888284" y="445093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7ECDD-9687-3FB5-5094-2C7B2BA113F0}"/>
              </a:ext>
            </a:extLst>
          </p:cNvPr>
          <p:cNvSpPr txBox="1"/>
          <p:nvPr/>
        </p:nvSpPr>
        <p:spPr>
          <a:xfrm>
            <a:off x="1277340" y="445093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18BBB-9C8D-E4D5-AB9D-1C244C729B51}"/>
              </a:ext>
            </a:extLst>
          </p:cNvPr>
          <p:cNvSpPr txBox="1"/>
          <p:nvPr/>
        </p:nvSpPr>
        <p:spPr>
          <a:xfrm>
            <a:off x="8499231" y="239080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7B7B1-07AD-15BB-8AAB-BAFBA2B696BB}"/>
              </a:ext>
            </a:extLst>
          </p:cNvPr>
          <p:cNvSpPr txBox="1"/>
          <p:nvPr/>
        </p:nvSpPr>
        <p:spPr>
          <a:xfrm>
            <a:off x="4530028" y="2393853"/>
            <a:ext cx="3587734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n-US" sz="4400" dirty="0" err="1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ception</a:t>
            </a:r>
            <a:endParaRPr lang="en-US" sz="4400" dirty="0">
              <a:solidFill>
                <a:srgbClr val="0306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DC330-4878-A88A-022D-CCD97D3A083C}"/>
              </a:ext>
            </a:extLst>
          </p:cNvPr>
          <p:cNvSpPr txBox="1"/>
          <p:nvPr/>
        </p:nvSpPr>
        <p:spPr>
          <a:xfrm>
            <a:off x="1277343" y="2390806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DFB21-F27F-22BF-7956-0753E67F775F}"/>
              </a:ext>
            </a:extLst>
          </p:cNvPr>
          <p:cNvSpPr txBox="1"/>
          <p:nvPr/>
        </p:nvSpPr>
        <p:spPr>
          <a:xfrm>
            <a:off x="8499231" y="257442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C721A-50D8-C110-9184-F0F7E89B51BC}"/>
              </a:ext>
            </a:extLst>
          </p:cNvPr>
          <p:cNvSpPr txBox="1"/>
          <p:nvPr/>
        </p:nvSpPr>
        <p:spPr>
          <a:xfrm>
            <a:off x="4888287" y="257442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A1F0D-8F2D-E412-6361-CA0F6813592F}"/>
              </a:ext>
            </a:extLst>
          </p:cNvPr>
          <p:cNvSpPr txBox="1"/>
          <p:nvPr/>
        </p:nvSpPr>
        <p:spPr>
          <a:xfrm>
            <a:off x="1277343" y="257442"/>
            <a:ext cx="2871216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9D3D3FA-0273-5F10-20C5-A01E5BDEB07E}"/>
              </a:ext>
            </a:extLst>
          </p:cNvPr>
          <p:cNvSpPr/>
          <p:nvPr/>
        </p:nvSpPr>
        <p:spPr>
          <a:xfrm>
            <a:off x="1277343" y="897522"/>
            <a:ext cx="2871216" cy="1179340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Where is the problem?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D513254-A37A-62A4-E28D-736865045217}"/>
              </a:ext>
            </a:extLst>
          </p:cNvPr>
          <p:cNvSpPr/>
          <p:nvPr/>
        </p:nvSpPr>
        <p:spPr>
          <a:xfrm>
            <a:off x="4888287" y="894473"/>
            <a:ext cx="2871216" cy="1182389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is the problem?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0B3472-7B5F-275C-067A-584D973E41CF}"/>
              </a:ext>
            </a:extLst>
          </p:cNvPr>
          <p:cNvSpPr/>
          <p:nvPr/>
        </p:nvSpPr>
        <p:spPr>
          <a:xfrm>
            <a:off x="8499231" y="894475"/>
            <a:ext cx="2871216" cy="1182390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urgent is fixing the problem?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9D994E9-1473-A1B7-962A-55C5C8313D69}"/>
              </a:ext>
            </a:extLst>
          </p:cNvPr>
          <p:cNvSpPr/>
          <p:nvPr/>
        </p:nvSpPr>
        <p:spPr>
          <a:xfrm>
            <a:off x="1277340" y="3019634"/>
            <a:ext cx="2871219" cy="11793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owns the problem?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FE5E7E7-4788-C218-6775-E2B5528B7CD9}"/>
              </a:ext>
            </a:extLst>
          </p:cNvPr>
          <p:cNvSpPr/>
          <p:nvPr/>
        </p:nvSpPr>
        <p:spPr>
          <a:xfrm>
            <a:off x="4530027" y="3030886"/>
            <a:ext cx="3587733" cy="11793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think the CISO owns the problem?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AD634C9-3B1C-B235-1BBD-98E151971DE9}"/>
              </a:ext>
            </a:extLst>
          </p:cNvPr>
          <p:cNvSpPr/>
          <p:nvPr/>
        </p:nvSpPr>
        <p:spPr>
          <a:xfrm>
            <a:off x="8499228" y="2994270"/>
            <a:ext cx="2871216" cy="11793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else cares about the problem?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A18C94F-081C-DDCF-2213-65E18F04644E}"/>
              </a:ext>
            </a:extLst>
          </p:cNvPr>
          <p:cNvSpPr/>
          <p:nvPr/>
        </p:nvSpPr>
        <p:spPr>
          <a:xfrm>
            <a:off x="1277340" y="5091016"/>
            <a:ext cx="2871216" cy="11905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can I solve this problem?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7CAA9CA-A9EE-5BA3-A2EE-1100C907A832}"/>
              </a:ext>
            </a:extLst>
          </p:cNvPr>
          <p:cNvSpPr/>
          <p:nvPr/>
        </p:nvSpPr>
        <p:spPr>
          <a:xfrm>
            <a:off x="4888284" y="5091016"/>
            <a:ext cx="2871216" cy="11905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Is this solution tractable?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83A11CD-497B-DEAA-0A2E-C8A9A5617599}"/>
              </a:ext>
            </a:extLst>
          </p:cNvPr>
          <p:cNvSpPr/>
          <p:nvPr/>
        </p:nvSpPr>
        <p:spPr>
          <a:xfrm>
            <a:off x="8499228" y="5127634"/>
            <a:ext cx="2871216" cy="11427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Can I afford this solution?</a:t>
            </a:r>
          </a:p>
        </p:txBody>
      </p:sp>
    </p:spTree>
    <p:extLst>
      <p:ext uri="{BB962C8B-B14F-4D97-AF65-F5344CB8AC3E}">
        <p14:creationId xmlns:p14="http://schemas.microsoft.com/office/powerpoint/2010/main" val="424400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0830EB-235D-2762-EEF7-3D37A1CACCA9}"/>
              </a:ext>
            </a:extLst>
          </p:cNvPr>
          <p:cNvSpPr/>
          <p:nvPr/>
        </p:nvSpPr>
        <p:spPr>
          <a:xfrm>
            <a:off x="4736216" y="310896"/>
            <a:ext cx="5018604" cy="1748459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need them to believe?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19D488-0AFD-D3B7-3F70-8227D93F4A9E}"/>
              </a:ext>
            </a:extLst>
          </p:cNvPr>
          <p:cNvSpPr/>
          <p:nvPr/>
        </p:nvSpPr>
        <p:spPr>
          <a:xfrm>
            <a:off x="2505125" y="3756097"/>
            <a:ext cx="2809445" cy="208509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365760" rIns="0" bIns="182880" anchor="t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does the target believe?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“Target” may be buyer/CISO/peer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E2288CF7-1AFE-C4E8-E126-4F86C1D87B53}"/>
              </a:ext>
            </a:extLst>
          </p:cNvPr>
          <p:cNvSpPr/>
          <p:nvPr/>
        </p:nvSpPr>
        <p:spPr>
          <a:xfrm flipV="1">
            <a:off x="4992599" y="310895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CF58F5-67ED-BAD3-12B4-63A35F001117}"/>
              </a:ext>
            </a:extLst>
          </p:cNvPr>
          <p:cNvSpPr/>
          <p:nvPr/>
        </p:nvSpPr>
        <p:spPr>
          <a:xfrm>
            <a:off x="8282153" y="2272833"/>
            <a:ext cx="3322976" cy="378197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soundbites might change their mind?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will they believe those messages?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can credibly deliver that message?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640DF-32A3-0075-0DFB-46A5BB22AA32}"/>
              </a:ext>
            </a:extLst>
          </p:cNvPr>
          <p:cNvSpPr txBox="1"/>
          <p:nvPr/>
        </p:nvSpPr>
        <p:spPr>
          <a:xfrm>
            <a:off x="310896" y="310896"/>
            <a:ext cx="2868303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A1079-97EE-27E0-D40C-3186B73F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5" y="2812553"/>
            <a:ext cx="1629289" cy="1608667"/>
          </a:xfrm>
          <a:prstGeom prst="rect">
            <a:avLst/>
          </a:prstGeom>
        </p:spPr>
      </p:pic>
      <p:sp>
        <p:nvSpPr>
          <p:cNvPr id="9" name="Rectangle: Top Corners Rounded 40">
            <a:extLst>
              <a:ext uri="{FF2B5EF4-FFF2-40B4-BE49-F238E27FC236}">
                <a16:creationId xmlns:a16="http://schemas.microsoft.com/office/drawing/2014/main" id="{51E67E06-94F2-31AB-EDAD-4158E3658F0B}"/>
              </a:ext>
            </a:extLst>
          </p:cNvPr>
          <p:cNvSpPr/>
          <p:nvPr/>
        </p:nvSpPr>
        <p:spPr>
          <a:xfrm flipV="1">
            <a:off x="2725349" y="3768119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Top Corners Rounded 40">
            <a:extLst>
              <a:ext uri="{FF2B5EF4-FFF2-40B4-BE49-F238E27FC236}">
                <a16:creationId xmlns:a16="http://schemas.microsoft.com/office/drawing/2014/main" id="{2336CFC0-5CD9-8866-4FBA-815F7846014C}"/>
              </a:ext>
            </a:extLst>
          </p:cNvPr>
          <p:cNvSpPr/>
          <p:nvPr/>
        </p:nvSpPr>
        <p:spPr>
          <a:xfrm flipV="1">
            <a:off x="8661532" y="2274060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 descr="Question Mark with solid fill">
            <a:extLst>
              <a:ext uri="{FF2B5EF4-FFF2-40B4-BE49-F238E27FC236}">
                <a16:creationId xmlns:a16="http://schemas.microsoft.com/office/drawing/2014/main" id="{796B1116-C9C8-3A48-3645-1FEF317A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3925" y="300172"/>
            <a:ext cx="503018" cy="503018"/>
          </a:xfrm>
          <a:prstGeom prst="rect">
            <a:avLst/>
          </a:prstGeom>
        </p:spPr>
      </p:pic>
      <p:pic>
        <p:nvPicPr>
          <p:cNvPr id="55" name="Graphic 54" descr="Thought bubble with solid fill">
            <a:extLst>
              <a:ext uri="{FF2B5EF4-FFF2-40B4-BE49-F238E27FC236}">
                <a16:creationId xmlns:a16="http://schemas.microsoft.com/office/drawing/2014/main" id="{43235308-2C04-AC50-1E2E-48030CE32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338" y="3719933"/>
            <a:ext cx="562232" cy="562232"/>
          </a:xfrm>
          <a:prstGeom prst="rect">
            <a:avLst/>
          </a:prstGeom>
        </p:spPr>
      </p:pic>
      <p:pic>
        <p:nvPicPr>
          <p:cNvPr id="57" name="Graphic 56" descr="Checklist with solid fill">
            <a:extLst>
              <a:ext uri="{FF2B5EF4-FFF2-40B4-BE49-F238E27FC236}">
                <a16:creationId xmlns:a16="http://schemas.microsoft.com/office/drawing/2014/main" id="{D1489EC9-E43F-E841-9796-55B5E06CF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9530" y="2309535"/>
            <a:ext cx="503018" cy="503018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B2A912A-C40A-22F1-5CDD-3AD70F6B162B}"/>
              </a:ext>
            </a:extLst>
          </p:cNvPr>
          <p:cNvSpPr/>
          <p:nvPr/>
        </p:nvSpPr>
        <p:spPr>
          <a:xfrm>
            <a:off x="-273408" y="1185125"/>
            <a:ext cx="3342430" cy="20850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is the question?</a:t>
            </a:r>
          </a:p>
        </p:txBody>
      </p:sp>
    </p:spTree>
    <p:extLst>
      <p:ext uri="{BB962C8B-B14F-4D97-AF65-F5344CB8AC3E}">
        <p14:creationId xmlns:p14="http://schemas.microsoft.com/office/powerpoint/2010/main" val="121051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446B35-C05D-5041-918C-03C05BB1A775}"/>
              </a:ext>
            </a:extLst>
          </p:cNvPr>
          <p:cNvSpPr/>
          <p:nvPr/>
        </p:nvSpPr>
        <p:spPr>
          <a:xfrm>
            <a:off x="0" y="-1"/>
            <a:ext cx="12192000" cy="1417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58A5205-9452-1443-84D1-6C9A9848F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94" y="2877018"/>
            <a:ext cx="1629289" cy="16086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D97DA1D-B91D-D047-98E1-2FB1915D5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07" y="2856427"/>
            <a:ext cx="1480887" cy="16078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A15BC6-1B70-A645-AB4D-E2DBDAC005E1}"/>
              </a:ext>
            </a:extLst>
          </p:cNvPr>
          <p:cNvGrpSpPr/>
          <p:nvPr/>
        </p:nvGrpSpPr>
        <p:grpSpPr>
          <a:xfrm>
            <a:off x="6554493" y="1813149"/>
            <a:ext cx="1557738" cy="1557738"/>
            <a:chOff x="8038833" y="2464415"/>
            <a:chExt cx="1869285" cy="186928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59B5D14-6413-EC4E-BFB9-BFC65AC094C1}"/>
                </a:ext>
              </a:extLst>
            </p:cNvPr>
            <p:cNvSpPr/>
            <p:nvPr/>
          </p:nvSpPr>
          <p:spPr>
            <a:xfrm>
              <a:off x="8038833" y="2464415"/>
              <a:ext cx="1869285" cy="1869285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3CE8533-A17F-2E43-83C5-3B8DBFF2C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9645" y="2739813"/>
              <a:ext cx="1335392" cy="131848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D2119A-5FFC-8C48-ADBA-9D924F0B6AC0}"/>
              </a:ext>
            </a:extLst>
          </p:cNvPr>
          <p:cNvGrpSpPr/>
          <p:nvPr/>
        </p:nvGrpSpPr>
        <p:grpSpPr>
          <a:xfrm>
            <a:off x="3964715" y="4482221"/>
            <a:ext cx="1557738" cy="1557738"/>
            <a:chOff x="4669087" y="4835079"/>
            <a:chExt cx="1869285" cy="186928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11449B3-D8A8-5545-94FC-C5EEF38185A6}"/>
                </a:ext>
              </a:extLst>
            </p:cNvPr>
            <p:cNvSpPr/>
            <p:nvPr/>
          </p:nvSpPr>
          <p:spPr>
            <a:xfrm>
              <a:off x="4669087" y="4835079"/>
              <a:ext cx="1869285" cy="1869285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EDECFA0-AAFE-3C4C-8AC9-B9198FAC7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344" y="5110477"/>
              <a:ext cx="1240771" cy="13167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FE246B-7067-D740-ADFF-85E29F291071}"/>
              </a:ext>
            </a:extLst>
          </p:cNvPr>
          <p:cNvGrpSpPr/>
          <p:nvPr/>
        </p:nvGrpSpPr>
        <p:grpSpPr>
          <a:xfrm>
            <a:off x="3964626" y="1849871"/>
            <a:ext cx="1557738" cy="1557738"/>
            <a:chOff x="4669087" y="2464415"/>
            <a:chExt cx="1869285" cy="186928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37F2A5C-E5B0-B344-92D5-E73CD306C156}"/>
                </a:ext>
              </a:extLst>
            </p:cNvPr>
            <p:cNvSpPr/>
            <p:nvPr/>
          </p:nvSpPr>
          <p:spPr>
            <a:xfrm>
              <a:off x="4669087" y="2464415"/>
              <a:ext cx="1869285" cy="1869285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A5B2203-2284-BE44-A728-DBDA5DB54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83344" y="2739813"/>
              <a:ext cx="1240770" cy="131673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187E40-7174-C64D-8A9A-EB815D046A31}"/>
              </a:ext>
            </a:extLst>
          </p:cNvPr>
          <p:cNvGrpSpPr/>
          <p:nvPr/>
        </p:nvGrpSpPr>
        <p:grpSpPr>
          <a:xfrm>
            <a:off x="6554492" y="4481490"/>
            <a:ext cx="1557738" cy="1557738"/>
            <a:chOff x="8038833" y="4835079"/>
            <a:chExt cx="1869285" cy="186928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3E080D3-9E02-E547-923B-6A0BC7F2EA74}"/>
                </a:ext>
              </a:extLst>
            </p:cNvPr>
            <p:cNvSpPr/>
            <p:nvPr/>
          </p:nvSpPr>
          <p:spPr>
            <a:xfrm>
              <a:off x="8038833" y="4835079"/>
              <a:ext cx="1869285" cy="1869285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774E53F-3DA6-554E-9E8E-5ADB0CA2C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39645" y="5110477"/>
              <a:ext cx="1335392" cy="1318489"/>
            </a:xfrm>
            <a:prstGeom prst="rect">
              <a:avLst/>
            </a:prstGeom>
          </p:spPr>
        </p:pic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8561E56D-563C-AC4E-8C06-15B407DD2F61}"/>
              </a:ext>
            </a:extLst>
          </p:cNvPr>
          <p:cNvSpPr/>
          <p:nvPr/>
        </p:nvSpPr>
        <p:spPr>
          <a:xfrm>
            <a:off x="5661445" y="2392905"/>
            <a:ext cx="752376" cy="4635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3F94EA18-FC8D-1F4F-9FD1-F90F54C98F36}"/>
              </a:ext>
            </a:extLst>
          </p:cNvPr>
          <p:cNvSpPr/>
          <p:nvPr/>
        </p:nvSpPr>
        <p:spPr>
          <a:xfrm rot="10800000">
            <a:off x="5634705" y="5028598"/>
            <a:ext cx="752378" cy="4635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A3C6813B-EA88-804C-B813-346D00E8AFFB}"/>
              </a:ext>
            </a:extLst>
          </p:cNvPr>
          <p:cNvSpPr/>
          <p:nvPr/>
        </p:nvSpPr>
        <p:spPr>
          <a:xfrm rot="5400000">
            <a:off x="6936224" y="3671778"/>
            <a:ext cx="850718" cy="4635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C79BDC31-105C-A84F-8CF4-FD1FEEB44A75}"/>
              </a:ext>
            </a:extLst>
          </p:cNvPr>
          <p:cNvSpPr/>
          <p:nvPr/>
        </p:nvSpPr>
        <p:spPr>
          <a:xfrm rot="16200000">
            <a:off x="4347199" y="3671779"/>
            <a:ext cx="850718" cy="4635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89AB941E-605F-114A-B574-5D582FF6643A}"/>
              </a:ext>
            </a:extLst>
          </p:cNvPr>
          <p:cNvSpPr txBox="1">
            <a:spLocks/>
          </p:cNvSpPr>
          <p:nvPr/>
        </p:nvSpPr>
        <p:spPr>
          <a:xfrm>
            <a:off x="0" y="434340"/>
            <a:ext cx="12173432" cy="943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perfect sales conversation?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3EF09C-F3C9-0E4A-817F-BBEE998052FE}"/>
              </a:ext>
            </a:extLst>
          </p:cNvPr>
          <p:cNvGrpSpPr/>
          <p:nvPr/>
        </p:nvGrpSpPr>
        <p:grpSpPr>
          <a:xfrm>
            <a:off x="172528" y="1542243"/>
            <a:ext cx="2759969" cy="1865368"/>
            <a:chOff x="172527" y="1542242"/>
            <a:chExt cx="2759969" cy="1865367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67D2A2A9-75B3-BD4C-ADD9-6A46B399C646}"/>
                </a:ext>
              </a:extLst>
            </p:cNvPr>
            <p:cNvSpPr/>
            <p:nvPr/>
          </p:nvSpPr>
          <p:spPr>
            <a:xfrm>
              <a:off x="172527" y="1542242"/>
              <a:ext cx="2759969" cy="1865367"/>
            </a:xfrm>
            <a:prstGeom prst="wedgeRoundRectCallout">
              <a:avLst>
                <a:gd name="adj1" fmla="val 34802"/>
                <a:gd name="adj2" fmla="val 78006"/>
                <a:gd name="adj3" fmla="val 16667"/>
              </a:avLst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5F0A5F-1343-FC4D-9512-F3432B1E4C27}"/>
                </a:ext>
              </a:extLst>
            </p:cNvPr>
            <p:cNvSpPr txBox="1"/>
            <p:nvPr/>
          </p:nvSpPr>
          <p:spPr>
            <a:xfrm>
              <a:off x="323511" y="1582961"/>
              <a:ext cx="2505708" cy="1754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Here is my tool. Want to buy it?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9FAABE9-FD84-0244-9BD4-4F8E9E8134C4}"/>
              </a:ext>
            </a:extLst>
          </p:cNvPr>
          <p:cNvSpPr txBox="1"/>
          <p:nvPr/>
        </p:nvSpPr>
        <p:spPr>
          <a:xfrm>
            <a:off x="8854232" y="1422324"/>
            <a:ext cx="343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Wow, I was just looking for this!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68C181-3435-954C-AB05-72175CDBA0B7}"/>
              </a:ext>
            </a:extLst>
          </p:cNvPr>
          <p:cNvGrpSpPr/>
          <p:nvPr/>
        </p:nvGrpSpPr>
        <p:grpSpPr>
          <a:xfrm>
            <a:off x="8443714" y="4774632"/>
            <a:ext cx="3616078" cy="1323951"/>
            <a:chOff x="8443714" y="4774633"/>
            <a:chExt cx="3616078" cy="1865367"/>
          </a:xfrm>
        </p:grpSpPr>
        <p:sp>
          <p:nvSpPr>
            <p:cNvPr id="35" name="Rounded Rectangular Callout 34">
              <a:extLst>
                <a:ext uri="{FF2B5EF4-FFF2-40B4-BE49-F238E27FC236}">
                  <a16:creationId xmlns:a16="http://schemas.microsoft.com/office/drawing/2014/main" id="{050F9DDD-C044-E647-94C3-C19E78849A44}"/>
                </a:ext>
              </a:extLst>
            </p:cNvPr>
            <p:cNvSpPr/>
            <p:nvPr/>
          </p:nvSpPr>
          <p:spPr>
            <a:xfrm>
              <a:off x="8443714" y="4774633"/>
              <a:ext cx="3616078" cy="1865367"/>
            </a:xfrm>
            <a:prstGeom prst="wedgeRoundRectCallout">
              <a:avLst>
                <a:gd name="adj1" fmla="val -34963"/>
                <a:gd name="adj2" fmla="val -69978"/>
                <a:gd name="adj3" fmla="val 16667"/>
              </a:avLst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F2CB65-B978-8743-8626-C9D13ECA6309}"/>
                </a:ext>
              </a:extLst>
            </p:cNvPr>
            <p:cNvSpPr txBox="1"/>
            <p:nvPr/>
          </p:nvSpPr>
          <p:spPr>
            <a:xfrm>
              <a:off x="8523160" y="4815352"/>
              <a:ext cx="34333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Can you send me a proposal?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B44CA53-3C89-564C-AD31-DD71EAFAC76E}"/>
              </a:ext>
            </a:extLst>
          </p:cNvPr>
          <p:cNvSpPr txBox="1"/>
          <p:nvPr/>
        </p:nvSpPr>
        <p:spPr>
          <a:xfrm>
            <a:off x="120782" y="4898254"/>
            <a:ext cx="343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Score! Quota retired!</a:t>
            </a:r>
          </a:p>
        </p:txBody>
      </p:sp>
    </p:spTree>
    <p:extLst>
      <p:ext uri="{BB962C8B-B14F-4D97-AF65-F5344CB8AC3E}">
        <p14:creationId xmlns:p14="http://schemas.microsoft.com/office/powerpoint/2010/main" val="7746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C640DF-32A3-0075-0DFB-46A5BB22AA32}"/>
              </a:ext>
            </a:extLst>
          </p:cNvPr>
          <p:cNvSpPr txBox="1"/>
          <p:nvPr/>
        </p:nvSpPr>
        <p:spPr>
          <a:xfrm>
            <a:off x="310896" y="310896"/>
            <a:ext cx="2868303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CISO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A1079-97EE-27E0-D40C-3186B73F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5" y="2812553"/>
            <a:ext cx="1629289" cy="1608667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B2A912A-C40A-22F1-5CDD-3AD70F6B162B}"/>
              </a:ext>
            </a:extLst>
          </p:cNvPr>
          <p:cNvSpPr/>
          <p:nvPr/>
        </p:nvSpPr>
        <p:spPr>
          <a:xfrm>
            <a:off x="-273409" y="1185125"/>
            <a:ext cx="3713379" cy="2085097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07322B-1658-3F2F-B0AF-FDA9D39FE111}"/>
              </a:ext>
            </a:extLst>
          </p:cNvPr>
          <p:cNvSpPr txBox="1"/>
          <p:nvPr/>
        </p:nvSpPr>
        <p:spPr>
          <a:xfrm>
            <a:off x="0" y="1606522"/>
            <a:ext cx="343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Wow, I was just looking for this!</a:t>
            </a:r>
          </a:p>
        </p:txBody>
      </p:sp>
    </p:spTree>
    <p:extLst>
      <p:ext uri="{BB962C8B-B14F-4D97-AF65-F5344CB8AC3E}">
        <p14:creationId xmlns:p14="http://schemas.microsoft.com/office/powerpoint/2010/main" val="3655980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0830EB-235D-2762-EEF7-3D37A1CACCA9}"/>
              </a:ext>
            </a:extLst>
          </p:cNvPr>
          <p:cNvSpPr/>
          <p:nvPr/>
        </p:nvSpPr>
        <p:spPr>
          <a:xfrm>
            <a:off x="4736216" y="310896"/>
            <a:ext cx="5018604" cy="1748459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need them to believe?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19D488-0AFD-D3B7-3F70-8227D93F4A9E}"/>
              </a:ext>
            </a:extLst>
          </p:cNvPr>
          <p:cNvSpPr/>
          <p:nvPr/>
        </p:nvSpPr>
        <p:spPr>
          <a:xfrm>
            <a:off x="2505125" y="3756097"/>
            <a:ext cx="2809445" cy="208509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365760" rIns="0" bIns="182880" anchor="t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does the target believe?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“Target” may be buyer/CISO/peer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E2288CF7-1AFE-C4E8-E126-4F86C1D87B53}"/>
              </a:ext>
            </a:extLst>
          </p:cNvPr>
          <p:cNvSpPr/>
          <p:nvPr/>
        </p:nvSpPr>
        <p:spPr>
          <a:xfrm flipV="1">
            <a:off x="4992599" y="310895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CF58F5-67ED-BAD3-12B4-63A35F001117}"/>
              </a:ext>
            </a:extLst>
          </p:cNvPr>
          <p:cNvSpPr/>
          <p:nvPr/>
        </p:nvSpPr>
        <p:spPr>
          <a:xfrm>
            <a:off x="8282153" y="2272833"/>
            <a:ext cx="3322976" cy="378197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soundbites might change their mind?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will they believe those messages?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can credibly deliver that message?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640DF-32A3-0075-0DFB-46A5BB22AA32}"/>
              </a:ext>
            </a:extLst>
          </p:cNvPr>
          <p:cNvSpPr txBox="1"/>
          <p:nvPr/>
        </p:nvSpPr>
        <p:spPr>
          <a:xfrm>
            <a:off x="310896" y="310896"/>
            <a:ext cx="2868303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A1079-97EE-27E0-D40C-3186B73F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5" y="2812553"/>
            <a:ext cx="1629289" cy="1608667"/>
          </a:xfrm>
          <a:prstGeom prst="rect">
            <a:avLst/>
          </a:prstGeom>
        </p:spPr>
      </p:pic>
      <p:sp>
        <p:nvSpPr>
          <p:cNvPr id="9" name="Rectangle: Top Corners Rounded 40">
            <a:extLst>
              <a:ext uri="{FF2B5EF4-FFF2-40B4-BE49-F238E27FC236}">
                <a16:creationId xmlns:a16="http://schemas.microsoft.com/office/drawing/2014/main" id="{51E67E06-94F2-31AB-EDAD-4158E3658F0B}"/>
              </a:ext>
            </a:extLst>
          </p:cNvPr>
          <p:cNvSpPr/>
          <p:nvPr/>
        </p:nvSpPr>
        <p:spPr>
          <a:xfrm flipV="1">
            <a:off x="2725349" y="3768119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Top Corners Rounded 40">
            <a:extLst>
              <a:ext uri="{FF2B5EF4-FFF2-40B4-BE49-F238E27FC236}">
                <a16:creationId xmlns:a16="http://schemas.microsoft.com/office/drawing/2014/main" id="{2336CFC0-5CD9-8866-4FBA-815F7846014C}"/>
              </a:ext>
            </a:extLst>
          </p:cNvPr>
          <p:cNvSpPr/>
          <p:nvPr/>
        </p:nvSpPr>
        <p:spPr>
          <a:xfrm flipV="1">
            <a:off x="8661532" y="2274060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 descr="Question Mark with solid fill">
            <a:extLst>
              <a:ext uri="{FF2B5EF4-FFF2-40B4-BE49-F238E27FC236}">
                <a16:creationId xmlns:a16="http://schemas.microsoft.com/office/drawing/2014/main" id="{796B1116-C9C8-3A48-3645-1FEF317A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3925" y="300172"/>
            <a:ext cx="503018" cy="503018"/>
          </a:xfrm>
          <a:prstGeom prst="rect">
            <a:avLst/>
          </a:prstGeom>
        </p:spPr>
      </p:pic>
      <p:pic>
        <p:nvPicPr>
          <p:cNvPr id="55" name="Graphic 54" descr="Thought bubble with solid fill">
            <a:extLst>
              <a:ext uri="{FF2B5EF4-FFF2-40B4-BE49-F238E27FC236}">
                <a16:creationId xmlns:a16="http://schemas.microsoft.com/office/drawing/2014/main" id="{43235308-2C04-AC50-1E2E-48030CE32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338" y="3719933"/>
            <a:ext cx="562232" cy="562232"/>
          </a:xfrm>
          <a:prstGeom prst="rect">
            <a:avLst/>
          </a:prstGeom>
        </p:spPr>
      </p:pic>
      <p:pic>
        <p:nvPicPr>
          <p:cNvPr id="57" name="Graphic 56" descr="Checklist with solid fill">
            <a:extLst>
              <a:ext uri="{FF2B5EF4-FFF2-40B4-BE49-F238E27FC236}">
                <a16:creationId xmlns:a16="http://schemas.microsoft.com/office/drawing/2014/main" id="{D1489EC9-E43F-E841-9796-55B5E06CF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9530" y="2309535"/>
            <a:ext cx="503018" cy="503018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B2A912A-C40A-22F1-5CDD-3AD70F6B162B}"/>
              </a:ext>
            </a:extLst>
          </p:cNvPr>
          <p:cNvSpPr/>
          <p:nvPr/>
        </p:nvSpPr>
        <p:spPr>
          <a:xfrm>
            <a:off x="-273408" y="1185125"/>
            <a:ext cx="3342430" cy="20850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is the question?</a:t>
            </a:r>
          </a:p>
        </p:txBody>
      </p:sp>
    </p:spTree>
    <p:extLst>
      <p:ext uri="{BB962C8B-B14F-4D97-AF65-F5344CB8AC3E}">
        <p14:creationId xmlns:p14="http://schemas.microsoft.com/office/powerpoint/2010/main" val="2649204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0830EB-235D-2762-EEF7-3D37A1CACCA9}"/>
              </a:ext>
            </a:extLst>
          </p:cNvPr>
          <p:cNvSpPr/>
          <p:nvPr/>
        </p:nvSpPr>
        <p:spPr>
          <a:xfrm>
            <a:off x="4736216" y="310896"/>
            <a:ext cx="5018604" cy="1748459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Security problems don’t just exist in a vacuum. There’s an environment that has a risk that you solve.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19D488-0AFD-D3B7-3F70-8227D93F4A9E}"/>
              </a:ext>
            </a:extLst>
          </p:cNvPr>
          <p:cNvSpPr/>
          <p:nvPr/>
        </p:nvSpPr>
        <p:spPr>
          <a:xfrm>
            <a:off x="2505125" y="3756097"/>
            <a:ext cx="2809445" cy="208509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365760" rIns="0" bIns="182880" anchor="t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aware of this environment is the CISO?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E2288CF7-1AFE-C4E8-E126-4F86C1D87B53}"/>
              </a:ext>
            </a:extLst>
          </p:cNvPr>
          <p:cNvSpPr/>
          <p:nvPr/>
        </p:nvSpPr>
        <p:spPr>
          <a:xfrm flipV="1">
            <a:off x="4992599" y="310895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CF58F5-67ED-BAD3-12B4-63A35F001117}"/>
              </a:ext>
            </a:extLst>
          </p:cNvPr>
          <p:cNvSpPr/>
          <p:nvPr/>
        </p:nvSpPr>
        <p:spPr>
          <a:xfrm>
            <a:off x="8282153" y="2272833"/>
            <a:ext cx="3322976" cy="378197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owns this environment?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operates this environment?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critical is this environment?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640DF-32A3-0075-0DFB-46A5BB22AA32}"/>
              </a:ext>
            </a:extLst>
          </p:cNvPr>
          <p:cNvSpPr txBox="1"/>
          <p:nvPr/>
        </p:nvSpPr>
        <p:spPr>
          <a:xfrm>
            <a:off x="310896" y="310896"/>
            <a:ext cx="2868303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A1079-97EE-27E0-D40C-3186B73F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5" y="2812553"/>
            <a:ext cx="1629289" cy="1608667"/>
          </a:xfrm>
          <a:prstGeom prst="rect">
            <a:avLst/>
          </a:prstGeom>
        </p:spPr>
      </p:pic>
      <p:sp>
        <p:nvSpPr>
          <p:cNvPr id="9" name="Rectangle: Top Corners Rounded 40">
            <a:extLst>
              <a:ext uri="{FF2B5EF4-FFF2-40B4-BE49-F238E27FC236}">
                <a16:creationId xmlns:a16="http://schemas.microsoft.com/office/drawing/2014/main" id="{51E67E06-94F2-31AB-EDAD-4158E3658F0B}"/>
              </a:ext>
            </a:extLst>
          </p:cNvPr>
          <p:cNvSpPr/>
          <p:nvPr/>
        </p:nvSpPr>
        <p:spPr>
          <a:xfrm flipV="1">
            <a:off x="2725349" y="3768119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Top Corners Rounded 40">
            <a:extLst>
              <a:ext uri="{FF2B5EF4-FFF2-40B4-BE49-F238E27FC236}">
                <a16:creationId xmlns:a16="http://schemas.microsoft.com/office/drawing/2014/main" id="{2336CFC0-5CD9-8866-4FBA-815F7846014C}"/>
              </a:ext>
            </a:extLst>
          </p:cNvPr>
          <p:cNvSpPr/>
          <p:nvPr/>
        </p:nvSpPr>
        <p:spPr>
          <a:xfrm flipV="1">
            <a:off x="8661532" y="2274060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 descr="Question Mark with solid fill">
            <a:extLst>
              <a:ext uri="{FF2B5EF4-FFF2-40B4-BE49-F238E27FC236}">
                <a16:creationId xmlns:a16="http://schemas.microsoft.com/office/drawing/2014/main" id="{796B1116-C9C8-3A48-3645-1FEF317A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3925" y="300172"/>
            <a:ext cx="503018" cy="503018"/>
          </a:xfrm>
          <a:prstGeom prst="rect">
            <a:avLst/>
          </a:prstGeom>
        </p:spPr>
      </p:pic>
      <p:pic>
        <p:nvPicPr>
          <p:cNvPr id="55" name="Graphic 54" descr="Thought bubble with solid fill">
            <a:extLst>
              <a:ext uri="{FF2B5EF4-FFF2-40B4-BE49-F238E27FC236}">
                <a16:creationId xmlns:a16="http://schemas.microsoft.com/office/drawing/2014/main" id="{43235308-2C04-AC50-1E2E-48030CE32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338" y="3719933"/>
            <a:ext cx="562232" cy="562232"/>
          </a:xfrm>
          <a:prstGeom prst="rect">
            <a:avLst/>
          </a:prstGeom>
        </p:spPr>
      </p:pic>
      <p:pic>
        <p:nvPicPr>
          <p:cNvPr id="57" name="Graphic 56" descr="Checklist with solid fill">
            <a:extLst>
              <a:ext uri="{FF2B5EF4-FFF2-40B4-BE49-F238E27FC236}">
                <a16:creationId xmlns:a16="http://schemas.microsoft.com/office/drawing/2014/main" id="{D1489EC9-E43F-E841-9796-55B5E06CF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9530" y="2309535"/>
            <a:ext cx="503018" cy="503018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B2A912A-C40A-22F1-5CDD-3AD70F6B162B}"/>
              </a:ext>
            </a:extLst>
          </p:cNvPr>
          <p:cNvSpPr/>
          <p:nvPr/>
        </p:nvSpPr>
        <p:spPr>
          <a:xfrm>
            <a:off x="-273408" y="1185125"/>
            <a:ext cx="3342430" cy="2085097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Where is the problem?</a:t>
            </a:r>
          </a:p>
        </p:txBody>
      </p:sp>
    </p:spTree>
    <p:extLst>
      <p:ext uri="{BB962C8B-B14F-4D97-AF65-F5344CB8AC3E}">
        <p14:creationId xmlns:p14="http://schemas.microsoft.com/office/powerpoint/2010/main" val="91375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0830EB-235D-2762-EEF7-3D37A1CACCA9}"/>
              </a:ext>
            </a:extLst>
          </p:cNvPr>
          <p:cNvSpPr/>
          <p:nvPr/>
        </p:nvSpPr>
        <p:spPr>
          <a:xfrm>
            <a:off x="4736216" y="310896"/>
            <a:ext cx="5018604" cy="1748459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a scenario: some set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that, if triggered, lead to an unacceptable loss.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19D488-0AFD-D3B7-3F70-8227D93F4A9E}"/>
              </a:ext>
            </a:extLst>
          </p:cNvPr>
          <p:cNvSpPr/>
          <p:nvPr/>
        </p:nvSpPr>
        <p:spPr>
          <a:xfrm>
            <a:off x="2505125" y="3756097"/>
            <a:ext cx="2809445" cy="208509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365760" rIns="0" bIns="182880" anchor="t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well articulated is the risky scenario?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E2288CF7-1AFE-C4E8-E126-4F86C1D87B53}"/>
              </a:ext>
            </a:extLst>
          </p:cNvPr>
          <p:cNvSpPr/>
          <p:nvPr/>
        </p:nvSpPr>
        <p:spPr>
          <a:xfrm flipV="1">
            <a:off x="4992599" y="310895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CF58F5-67ED-BAD3-12B4-63A35F001117}"/>
              </a:ext>
            </a:extLst>
          </p:cNvPr>
          <p:cNvSpPr/>
          <p:nvPr/>
        </p:nvSpPr>
        <p:spPr>
          <a:xfrm>
            <a:off x="8282153" y="2272833"/>
            <a:ext cx="3322976" cy="378197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teams are affected by the loss?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bad is the unacceptable loss?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risks are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breaches is this like?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640DF-32A3-0075-0DFB-46A5BB22AA32}"/>
              </a:ext>
            </a:extLst>
          </p:cNvPr>
          <p:cNvSpPr txBox="1"/>
          <p:nvPr/>
        </p:nvSpPr>
        <p:spPr>
          <a:xfrm>
            <a:off x="310896" y="310896"/>
            <a:ext cx="2868303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A1079-97EE-27E0-D40C-3186B73F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5" y="2812553"/>
            <a:ext cx="1629289" cy="1608667"/>
          </a:xfrm>
          <a:prstGeom prst="rect">
            <a:avLst/>
          </a:prstGeom>
        </p:spPr>
      </p:pic>
      <p:sp>
        <p:nvSpPr>
          <p:cNvPr id="9" name="Rectangle: Top Corners Rounded 40">
            <a:extLst>
              <a:ext uri="{FF2B5EF4-FFF2-40B4-BE49-F238E27FC236}">
                <a16:creationId xmlns:a16="http://schemas.microsoft.com/office/drawing/2014/main" id="{51E67E06-94F2-31AB-EDAD-4158E3658F0B}"/>
              </a:ext>
            </a:extLst>
          </p:cNvPr>
          <p:cNvSpPr/>
          <p:nvPr/>
        </p:nvSpPr>
        <p:spPr>
          <a:xfrm flipV="1">
            <a:off x="2725349" y="3768119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Top Corners Rounded 40">
            <a:extLst>
              <a:ext uri="{FF2B5EF4-FFF2-40B4-BE49-F238E27FC236}">
                <a16:creationId xmlns:a16="http://schemas.microsoft.com/office/drawing/2014/main" id="{2336CFC0-5CD9-8866-4FBA-815F7846014C}"/>
              </a:ext>
            </a:extLst>
          </p:cNvPr>
          <p:cNvSpPr/>
          <p:nvPr/>
        </p:nvSpPr>
        <p:spPr>
          <a:xfrm flipV="1">
            <a:off x="8661532" y="2274060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 descr="Question Mark with solid fill">
            <a:extLst>
              <a:ext uri="{FF2B5EF4-FFF2-40B4-BE49-F238E27FC236}">
                <a16:creationId xmlns:a16="http://schemas.microsoft.com/office/drawing/2014/main" id="{796B1116-C9C8-3A48-3645-1FEF317A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3925" y="300172"/>
            <a:ext cx="503018" cy="503018"/>
          </a:xfrm>
          <a:prstGeom prst="rect">
            <a:avLst/>
          </a:prstGeom>
        </p:spPr>
      </p:pic>
      <p:pic>
        <p:nvPicPr>
          <p:cNvPr id="55" name="Graphic 54" descr="Thought bubble with solid fill">
            <a:extLst>
              <a:ext uri="{FF2B5EF4-FFF2-40B4-BE49-F238E27FC236}">
                <a16:creationId xmlns:a16="http://schemas.microsoft.com/office/drawing/2014/main" id="{43235308-2C04-AC50-1E2E-48030CE32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338" y="3719933"/>
            <a:ext cx="562232" cy="562232"/>
          </a:xfrm>
          <a:prstGeom prst="rect">
            <a:avLst/>
          </a:prstGeom>
        </p:spPr>
      </p:pic>
      <p:pic>
        <p:nvPicPr>
          <p:cNvPr id="57" name="Graphic 56" descr="Checklist with solid fill">
            <a:extLst>
              <a:ext uri="{FF2B5EF4-FFF2-40B4-BE49-F238E27FC236}">
                <a16:creationId xmlns:a16="http://schemas.microsoft.com/office/drawing/2014/main" id="{D1489EC9-E43F-E841-9796-55B5E06CF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9530" y="2309535"/>
            <a:ext cx="503018" cy="503018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B2A912A-C40A-22F1-5CDD-3AD70F6B162B}"/>
              </a:ext>
            </a:extLst>
          </p:cNvPr>
          <p:cNvSpPr/>
          <p:nvPr/>
        </p:nvSpPr>
        <p:spPr>
          <a:xfrm>
            <a:off x="-273408" y="1185125"/>
            <a:ext cx="3342430" cy="2085097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is the problem?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DABCA-718B-3FF6-A129-FD3C4A8B796E}"/>
              </a:ext>
            </a:extLst>
          </p:cNvPr>
          <p:cNvSpPr txBox="1"/>
          <p:nvPr/>
        </p:nvSpPr>
        <p:spPr>
          <a:xfrm>
            <a:off x="187098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844460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0830EB-235D-2762-EEF7-3D37A1CACCA9}"/>
              </a:ext>
            </a:extLst>
          </p:cNvPr>
          <p:cNvSpPr/>
          <p:nvPr/>
        </p:nvSpPr>
        <p:spPr>
          <a:xfrm>
            <a:off x="4736216" y="310896"/>
            <a:ext cx="5018604" cy="1748459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Businesses need to address lots of risks. Where does this one rank?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19D488-0AFD-D3B7-3F70-8227D93F4A9E}"/>
              </a:ext>
            </a:extLst>
          </p:cNvPr>
          <p:cNvSpPr/>
          <p:nvPr/>
        </p:nvSpPr>
        <p:spPr>
          <a:xfrm>
            <a:off x="2505125" y="3756097"/>
            <a:ext cx="2809445" cy="208509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365760" rIns="0" bIns="182880" anchor="t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disruptive is  this problem?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E2288CF7-1AFE-C4E8-E126-4F86C1D87B53}"/>
              </a:ext>
            </a:extLst>
          </p:cNvPr>
          <p:cNvSpPr/>
          <p:nvPr/>
        </p:nvSpPr>
        <p:spPr>
          <a:xfrm flipV="1">
            <a:off x="4992599" y="310895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CF58F5-67ED-BAD3-12B4-63A35F001117}"/>
              </a:ext>
            </a:extLst>
          </p:cNvPr>
          <p:cNvSpPr/>
          <p:nvPr/>
        </p:nvSpPr>
        <p:spPr>
          <a:xfrm>
            <a:off x="8282153" y="2272833"/>
            <a:ext cx="3322976" cy="378197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this just like a problem in the news?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surprising would this be?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risks are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640DF-32A3-0075-0DFB-46A5BB22AA32}"/>
              </a:ext>
            </a:extLst>
          </p:cNvPr>
          <p:cNvSpPr txBox="1"/>
          <p:nvPr/>
        </p:nvSpPr>
        <p:spPr>
          <a:xfrm>
            <a:off x="310896" y="310896"/>
            <a:ext cx="2868303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A1079-97EE-27E0-D40C-3186B73F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5" y="2812553"/>
            <a:ext cx="1629289" cy="1608667"/>
          </a:xfrm>
          <a:prstGeom prst="rect">
            <a:avLst/>
          </a:prstGeom>
        </p:spPr>
      </p:pic>
      <p:sp>
        <p:nvSpPr>
          <p:cNvPr id="9" name="Rectangle: Top Corners Rounded 40">
            <a:extLst>
              <a:ext uri="{FF2B5EF4-FFF2-40B4-BE49-F238E27FC236}">
                <a16:creationId xmlns:a16="http://schemas.microsoft.com/office/drawing/2014/main" id="{51E67E06-94F2-31AB-EDAD-4158E3658F0B}"/>
              </a:ext>
            </a:extLst>
          </p:cNvPr>
          <p:cNvSpPr/>
          <p:nvPr/>
        </p:nvSpPr>
        <p:spPr>
          <a:xfrm flipV="1">
            <a:off x="2725349" y="3768119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Top Corners Rounded 40">
            <a:extLst>
              <a:ext uri="{FF2B5EF4-FFF2-40B4-BE49-F238E27FC236}">
                <a16:creationId xmlns:a16="http://schemas.microsoft.com/office/drawing/2014/main" id="{2336CFC0-5CD9-8866-4FBA-815F7846014C}"/>
              </a:ext>
            </a:extLst>
          </p:cNvPr>
          <p:cNvSpPr/>
          <p:nvPr/>
        </p:nvSpPr>
        <p:spPr>
          <a:xfrm flipV="1">
            <a:off x="8661532" y="2274060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 descr="Question Mark with solid fill">
            <a:extLst>
              <a:ext uri="{FF2B5EF4-FFF2-40B4-BE49-F238E27FC236}">
                <a16:creationId xmlns:a16="http://schemas.microsoft.com/office/drawing/2014/main" id="{796B1116-C9C8-3A48-3645-1FEF317A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3925" y="300172"/>
            <a:ext cx="503018" cy="503018"/>
          </a:xfrm>
          <a:prstGeom prst="rect">
            <a:avLst/>
          </a:prstGeom>
        </p:spPr>
      </p:pic>
      <p:pic>
        <p:nvPicPr>
          <p:cNvPr id="55" name="Graphic 54" descr="Thought bubble with solid fill">
            <a:extLst>
              <a:ext uri="{FF2B5EF4-FFF2-40B4-BE49-F238E27FC236}">
                <a16:creationId xmlns:a16="http://schemas.microsoft.com/office/drawing/2014/main" id="{43235308-2C04-AC50-1E2E-48030CE32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338" y="3719933"/>
            <a:ext cx="562232" cy="562232"/>
          </a:xfrm>
          <a:prstGeom prst="rect">
            <a:avLst/>
          </a:prstGeom>
        </p:spPr>
      </p:pic>
      <p:pic>
        <p:nvPicPr>
          <p:cNvPr id="57" name="Graphic 56" descr="Checklist with solid fill">
            <a:extLst>
              <a:ext uri="{FF2B5EF4-FFF2-40B4-BE49-F238E27FC236}">
                <a16:creationId xmlns:a16="http://schemas.microsoft.com/office/drawing/2014/main" id="{D1489EC9-E43F-E841-9796-55B5E06CF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9530" y="2309535"/>
            <a:ext cx="503018" cy="503018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B2A912A-C40A-22F1-5CDD-3AD70F6B162B}"/>
              </a:ext>
            </a:extLst>
          </p:cNvPr>
          <p:cNvSpPr/>
          <p:nvPr/>
        </p:nvSpPr>
        <p:spPr>
          <a:xfrm>
            <a:off x="-273408" y="1185125"/>
            <a:ext cx="3342430" cy="2085097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urgent is fixing the problem?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7A026-8C80-3F4F-D28B-A5A466BD5513}"/>
              </a:ext>
            </a:extLst>
          </p:cNvPr>
          <p:cNvSpPr txBox="1"/>
          <p:nvPr/>
        </p:nvSpPr>
        <p:spPr>
          <a:xfrm>
            <a:off x="1476636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B30BF1-3920-8DAA-3AB3-4A1F00197D03}"/>
              </a:ext>
            </a:extLst>
          </p:cNvPr>
          <p:cNvSpPr txBox="1"/>
          <p:nvPr/>
        </p:nvSpPr>
        <p:spPr>
          <a:xfrm>
            <a:off x="187098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480477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0830EB-235D-2762-EEF7-3D37A1CACCA9}"/>
              </a:ext>
            </a:extLst>
          </p:cNvPr>
          <p:cNvSpPr/>
          <p:nvPr/>
        </p:nvSpPr>
        <p:spPr>
          <a:xfrm>
            <a:off x="4736216" y="310896"/>
            <a:ext cx="5018604" cy="1748459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all problems are owned by the CISO. Do they think they own this problem?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19D488-0AFD-D3B7-3F70-8227D93F4A9E}"/>
              </a:ext>
            </a:extLst>
          </p:cNvPr>
          <p:cNvSpPr/>
          <p:nvPr/>
        </p:nvSpPr>
        <p:spPr>
          <a:xfrm>
            <a:off x="2505125" y="3756097"/>
            <a:ext cx="2809445" cy="208509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365760" rIns="0" bIns="182880" anchor="t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the list of problems I need to fix, where does this rank?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E2288CF7-1AFE-C4E8-E126-4F86C1D87B53}"/>
              </a:ext>
            </a:extLst>
          </p:cNvPr>
          <p:cNvSpPr/>
          <p:nvPr/>
        </p:nvSpPr>
        <p:spPr>
          <a:xfrm flipV="1">
            <a:off x="4992599" y="310895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CF58F5-67ED-BAD3-12B4-63A35F001117}"/>
              </a:ext>
            </a:extLst>
          </p:cNvPr>
          <p:cNvSpPr/>
          <p:nvPr/>
        </p:nvSpPr>
        <p:spPr>
          <a:xfrm>
            <a:off x="8282153" y="2272833"/>
            <a:ext cx="3322976" cy="3781977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  <a:effectLst>
            <a:outerShdw blurRad="381000" dist="190500" dir="8100000" sx="90000" sy="90000" algn="tr" rotWithShape="0">
              <a:srgbClr val="030659">
                <a:alpha val="5000"/>
              </a:srgbClr>
            </a:outerShdw>
          </a:effectLst>
        </p:spPr>
        <p:txBody>
          <a:bodyPr spcFirstLastPara="1" wrap="square" lIns="0" tIns="182880" rIns="0" bIns="18288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they govern fixing this problem?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they operationally responsible?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else might own the problem?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640DF-32A3-0075-0DFB-46A5BB22AA32}"/>
              </a:ext>
            </a:extLst>
          </p:cNvPr>
          <p:cNvSpPr txBox="1"/>
          <p:nvPr/>
        </p:nvSpPr>
        <p:spPr>
          <a:xfrm>
            <a:off x="310896" y="310896"/>
            <a:ext cx="2868303" cy="640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A1079-97EE-27E0-D40C-3186B73F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5" y="2812553"/>
            <a:ext cx="1629289" cy="1608667"/>
          </a:xfrm>
          <a:prstGeom prst="rect">
            <a:avLst/>
          </a:prstGeom>
        </p:spPr>
      </p:pic>
      <p:sp>
        <p:nvSpPr>
          <p:cNvPr id="9" name="Rectangle: Top Corners Rounded 40">
            <a:extLst>
              <a:ext uri="{FF2B5EF4-FFF2-40B4-BE49-F238E27FC236}">
                <a16:creationId xmlns:a16="http://schemas.microsoft.com/office/drawing/2014/main" id="{51E67E06-94F2-31AB-EDAD-4158E3658F0B}"/>
              </a:ext>
            </a:extLst>
          </p:cNvPr>
          <p:cNvSpPr/>
          <p:nvPr/>
        </p:nvSpPr>
        <p:spPr>
          <a:xfrm flipV="1">
            <a:off x="2725349" y="3768119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Top Corners Rounded 40">
            <a:extLst>
              <a:ext uri="{FF2B5EF4-FFF2-40B4-BE49-F238E27FC236}">
                <a16:creationId xmlns:a16="http://schemas.microsoft.com/office/drawing/2014/main" id="{2336CFC0-5CD9-8866-4FBA-815F7846014C}"/>
              </a:ext>
            </a:extLst>
          </p:cNvPr>
          <p:cNvSpPr/>
          <p:nvPr/>
        </p:nvSpPr>
        <p:spPr>
          <a:xfrm flipV="1">
            <a:off x="8661532" y="2274060"/>
            <a:ext cx="819621" cy="119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 descr="Question Mark with solid fill">
            <a:extLst>
              <a:ext uri="{FF2B5EF4-FFF2-40B4-BE49-F238E27FC236}">
                <a16:creationId xmlns:a16="http://schemas.microsoft.com/office/drawing/2014/main" id="{796B1116-C9C8-3A48-3645-1FEF317A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3925" y="300172"/>
            <a:ext cx="503018" cy="503018"/>
          </a:xfrm>
          <a:prstGeom prst="rect">
            <a:avLst/>
          </a:prstGeom>
        </p:spPr>
      </p:pic>
      <p:pic>
        <p:nvPicPr>
          <p:cNvPr id="55" name="Graphic 54" descr="Thought bubble with solid fill">
            <a:extLst>
              <a:ext uri="{FF2B5EF4-FFF2-40B4-BE49-F238E27FC236}">
                <a16:creationId xmlns:a16="http://schemas.microsoft.com/office/drawing/2014/main" id="{43235308-2C04-AC50-1E2E-48030CE32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338" y="3719933"/>
            <a:ext cx="562232" cy="562232"/>
          </a:xfrm>
          <a:prstGeom prst="rect">
            <a:avLst/>
          </a:prstGeom>
        </p:spPr>
      </p:pic>
      <p:pic>
        <p:nvPicPr>
          <p:cNvPr id="57" name="Graphic 56" descr="Checklist with solid fill">
            <a:extLst>
              <a:ext uri="{FF2B5EF4-FFF2-40B4-BE49-F238E27FC236}">
                <a16:creationId xmlns:a16="http://schemas.microsoft.com/office/drawing/2014/main" id="{D1489EC9-E43F-E841-9796-55B5E06CF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9530" y="2309535"/>
            <a:ext cx="503018" cy="503018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B2A912A-C40A-22F1-5CDD-3AD70F6B162B}"/>
              </a:ext>
            </a:extLst>
          </p:cNvPr>
          <p:cNvSpPr/>
          <p:nvPr/>
        </p:nvSpPr>
        <p:spPr>
          <a:xfrm>
            <a:off x="-273408" y="1185125"/>
            <a:ext cx="3342430" cy="20850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owns the problem?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1EB19-DEB1-F1B1-C8E9-2151A7E4230A}"/>
              </a:ext>
            </a:extLst>
          </p:cNvPr>
          <p:cNvSpPr txBox="1"/>
          <p:nvPr/>
        </p:nvSpPr>
        <p:spPr>
          <a:xfrm>
            <a:off x="2766174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6E64E7-FBF8-52B4-642A-9FABF5B4FF04}"/>
              </a:ext>
            </a:extLst>
          </p:cNvPr>
          <p:cNvSpPr txBox="1"/>
          <p:nvPr/>
        </p:nvSpPr>
        <p:spPr>
          <a:xfrm>
            <a:off x="1476636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50BE1C-F817-399F-B560-66B233EFC521}"/>
              </a:ext>
            </a:extLst>
          </p:cNvPr>
          <p:cNvSpPr txBox="1"/>
          <p:nvPr/>
        </p:nvSpPr>
        <p:spPr>
          <a:xfrm>
            <a:off x="187098" y="6179586"/>
            <a:ext cx="1243313" cy="231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solidFill>
                  <a:srgbClr val="030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234607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Custom 28">
      <a:dk1>
        <a:srgbClr val="000000"/>
      </a:dk1>
      <a:lt1>
        <a:srgbClr val="FFFFFF"/>
      </a:lt1>
      <a:dk2>
        <a:srgbClr val="646464"/>
      </a:dk2>
      <a:lt2>
        <a:srgbClr val="C8C8C8"/>
      </a:lt2>
      <a:accent1>
        <a:srgbClr val="3B2A3B"/>
      </a:accent1>
      <a:accent2>
        <a:srgbClr val="4C284C"/>
      </a:accent2>
      <a:accent3>
        <a:srgbClr val="699590"/>
      </a:accent3>
      <a:accent4>
        <a:srgbClr val="016169"/>
      </a:accent4>
      <a:accent5>
        <a:srgbClr val="26AAB0"/>
      </a:accent5>
      <a:accent6>
        <a:srgbClr val="F08931"/>
      </a:accent6>
      <a:hlink>
        <a:srgbClr val="7DBE9D"/>
      </a:hlink>
      <a:folHlink>
        <a:srgbClr val="3D84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1017</Words>
  <Application>Microsoft Macintosh PowerPoint</Application>
  <PresentationFormat>Widescreen</PresentationFormat>
  <Paragraphs>292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Noto Sans Symbols</vt:lpstr>
      <vt:lpstr>Century Gothic</vt:lpstr>
      <vt:lpstr>Calibri</vt:lpstr>
      <vt:lpstr>Wingdings</vt:lpstr>
      <vt:lpstr>Manrope Light</vt:lpstr>
      <vt:lpstr>Default Design</vt:lpstr>
      <vt:lpstr>9 Answers Your CISO Prospect Needs A Content Strategy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Answers Your CISO Prospect Needs </dc:title>
  <cp:lastModifiedBy>Andy Ellis</cp:lastModifiedBy>
  <cp:revision>4</cp:revision>
  <dcterms:modified xsi:type="dcterms:W3CDTF">2024-02-19T01:49:54Z</dcterms:modified>
</cp:coreProperties>
</file>